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4"/>
  </p:sldMasterIdLst>
  <p:notesMasterIdLst>
    <p:notesMasterId r:id="rId29"/>
  </p:notesMasterIdLst>
  <p:handoutMasterIdLst>
    <p:handoutMasterId r:id="rId30"/>
  </p:handoutMasterIdLst>
  <p:sldIdLst>
    <p:sldId id="320" r:id="rId5"/>
    <p:sldId id="354" r:id="rId6"/>
    <p:sldId id="362" r:id="rId7"/>
    <p:sldId id="355" r:id="rId8"/>
    <p:sldId id="356" r:id="rId9"/>
    <p:sldId id="357" r:id="rId10"/>
    <p:sldId id="358" r:id="rId11"/>
    <p:sldId id="363" r:id="rId12"/>
    <p:sldId id="359" r:id="rId13"/>
    <p:sldId id="360" r:id="rId14"/>
    <p:sldId id="348" r:id="rId15"/>
    <p:sldId id="349" r:id="rId16"/>
    <p:sldId id="350" r:id="rId17"/>
    <p:sldId id="351" r:id="rId18"/>
    <p:sldId id="373" r:id="rId19"/>
    <p:sldId id="364" r:id="rId20"/>
    <p:sldId id="365" r:id="rId21"/>
    <p:sldId id="366" r:id="rId22"/>
    <p:sldId id="368" r:id="rId23"/>
    <p:sldId id="367" r:id="rId24"/>
    <p:sldId id="369" r:id="rId25"/>
    <p:sldId id="370" r:id="rId26"/>
    <p:sldId id="371" r:id="rId27"/>
    <p:sldId id="372" r:id="rId28"/>
  </p:sldIdLst>
  <p:sldSz cx="9144000" cy="6858000" type="screen4x3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73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284" autoAdjust="0"/>
    <p:restoredTop sz="78182" autoAdjust="0"/>
  </p:normalViewPr>
  <p:slideViewPr>
    <p:cSldViewPr>
      <p:cViewPr>
        <p:scale>
          <a:sx n="66" d="100"/>
          <a:sy n="66" d="100"/>
        </p:scale>
        <p:origin x="960" y="12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197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image" Target="../media/image44.png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image" Target="../media/image4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82A13-A32B-451D-B93E-351C274C300D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574847-DA86-4A24-8426-E90301AB201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6804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26833" cy="464185"/>
          </a:xfrm>
          <a:prstGeom prst="rect">
            <a:avLst/>
          </a:prstGeom>
        </p:spPr>
        <p:txBody>
          <a:bodyPr vert="horz" lIns="92952" tIns="46476" rIns="92952" bIns="46476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1"/>
            <a:ext cx="3026833" cy="464185"/>
          </a:xfrm>
          <a:prstGeom prst="rect">
            <a:avLst/>
          </a:prstGeom>
        </p:spPr>
        <p:txBody>
          <a:bodyPr vert="horz" lIns="92952" tIns="46476" rIns="92952" bIns="46476" rtlCol="0"/>
          <a:lstStyle>
            <a:lvl1pPr algn="r">
              <a:defRPr sz="1200"/>
            </a:lvl1pPr>
          </a:lstStyle>
          <a:p>
            <a:fld id="{3A150F97-71D3-46D2-A7B0-A19CB0B23612}" type="datetimeFigureOut">
              <a:rPr lang="en-US" smtClean="0"/>
              <a:pPr/>
              <a:t>8/1/2019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2" tIns="46476" rIns="92952" bIns="46476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9"/>
            <a:ext cx="5588000" cy="4177665"/>
          </a:xfrm>
          <a:prstGeom prst="rect">
            <a:avLst/>
          </a:prstGeom>
        </p:spPr>
        <p:txBody>
          <a:bodyPr vert="horz" lIns="92952" tIns="46476" rIns="92952" bIns="46476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2" tIns="46476" rIns="92952" bIns="46476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2" tIns="46476" rIns="92952" bIns="46476" rtlCol="0" anchor="b"/>
          <a:lstStyle>
            <a:lvl1pPr algn="r">
              <a:defRPr sz="1200"/>
            </a:lvl1pPr>
          </a:lstStyle>
          <a:p>
            <a:fld id="{ADA9EDE0-2746-4228-8C8B-25C3AD53B94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6631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F2FE7D3-F506-4D04-B38E-4BEB1072C395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99134" y="4410392"/>
            <a:ext cx="5588317" cy="4177348"/>
          </a:xfrm>
          <a:noFill/>
          <a:ln/>
        </p:spPr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Very brief overview of Freeboard/field</a:t>
            </a:r>
            <a:r>
              <a:rPr lang="en-US" baseline="0" dirty="0" smtClean="0"/>
              <a:t> data collection/MICA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Prototyping for Collector/ArcGIS REST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Integrating collector, pulling snapshots of data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QA data and integrate into reports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Diagram of data as it flows in and out of </a:t>
            </a:r>
            <a:r>
              <a:rPr lang="en-US" baseline="0" dirty="0" err="1" smtClean="0"/>
              <a:t>CorpsNet</a:t>
            </a:r>
            <a:endParaRPr lang="en-US" baseline="0" dirty="0" smtClean="0"/>
          </a:p>
          <a:p>
            <a:pPr marL="228600" indent="-228600">
              <a:buAutoNum type="arabicParenR"/>
            </a:pPr>
            <a:r>
              <a:rPr lang="en-US" baseline="0" dirty="0" smtClean="0"/>
              <a:t>Integration with </a:t>
            </a:r>
            <a:r>
              <a:rPr lang="en-US" baseline="0" dirty="0" err="1" smtClean="0"/>
              <a:t>ArcServer</a:t>
            </a:r>
            <a:r>
              <a:rPr lang="en-US" baseline="0" dirty="0" smtClean="0"/>
              <a:t> and Portal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Challenges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Future Plans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Questions</a:t>
            </a:r>
          </a:p>
          <a:p>
            <a:pPr marL="228600" indent="-228600">
              <a:buAutoNum type="arabicParenR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6796751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A9EDE0-2746-4228-8C8B-25C3AD53B94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219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394F1D3-EBAA-4337-8053-5EC85352C66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7E79BE7-EF76-46D5-936A-F1EC431929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2117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2117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AD582E0-EE29-4EDD-99E5-7CCF865AE0C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52466DD1-0143-44C0-9740-3ED3F93CB7A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193C9EE-E3AF-42B4-8852-C0523E5D6D0B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94FC82F-4ED8-414E-BC8F-AD112F4F0A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918757A-EACD-441B-91E4-780DDB72040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0293A45-48AC-4BA2-99CF-94D1E1B9E30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D326097-0968-4BB4-9582-B34507EAA01C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6D224D5-DDB6-4504-9BAD-5C99CB720C9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98BE483-4A7B-49CB-BA9D-59E2D31EF4F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 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57600" y="638175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fld id="{3F59EB72-C46C-44E9-9A56-728032F7B328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3080" name="Picture 8" descr="USACE_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004175" y="5715000"/>
            <a:ext cx="758825" cy="519113"/>
          </a:xfrm>
          <a:prstGeom prst="rect">
            <a:avLst/>
          </a:prstGeom>
          <a:noFill/>
        </p:spPr>
      </p:pic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6223000" y="6416675"/>
            <a:ext cx="2606675" cy="21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>
            <a:spAutoFit/>
          </a:bodyPr>
          <a:lstStyle/>
          <a:p>
            <a:pPr algn="r"/>
            <a:r>
              <a:rPr lang="en-US" sz="1400" b="1"/>
              <a:t>BUILDING STRONG</a:t>
            </a:r>
            <a:r>
              <a:rPr lang="en-US" sz="1400" b="1" baseline="-25000"/>
              <a:t>®</a:t>
            </a:r>
          </a:p>
        </p:txBody>
      </p:sp>
      <p:sp>
        <p:nvSpPr>
          <p:cNvPr id="3082" name="Line 10"/>
          <p:cNvSpPr>
            <a:spLocks noChangeShapeType="1"/>
          </p:cNvSpPr>
          <p:nvPr/>
        </p:nvSpPr>
        <p:spPr bwMode="auto">
          <a:xfrm flipH="1">
            <a:off x="457200" y="6324600"/>
            <a:ext cx="8229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Wingdings" pitchFamily="2" charset="2"/>
        <a:buChar char="§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SzPct val="75000"/>
        <a:buFont typeface="Arial" charset="0"/>
        <a:buChar char="►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SzPct val="75000"/>
        <a:buFont typeface="Wingdings 3" pitchFamily="18" charset="2"/>
        <a:buChar char="w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SzPct val="50000"/>
        <a:buFont typeface="Wingdings" pitchFamily="2" charset="2"/>
        <a:buChar char="¡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8.png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43.png"/><Relationship Id="rId5" Type="http://schemas.openxmlformats.org/officeDocument/2006/relationships/oleObject" Target="../embeddings/oleObject5.bin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45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8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4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51.gif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fif"/><Relationship Id="rId5" Type="http://schemas.openxmlformats.org/officeDocument/2006/relationships/image" Target="../media/image15.jfif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image" Target="../media/image20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fif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C:\tobin\BurrwoodBayou_shorter_and_faster.avi" TargetMode="Externa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5" descr="white_curv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71925" y="3184525"/>
            <a:ext cx="5172075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5" name="Picture 3" descr="C:\Documents and Settings\B2EM9MJS\Desktop\BC Open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738" y="1639888"/>
            <a:ext cx="4259262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4" descr="ppt_camo_bkgrnd-0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6" descr="USACE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5181600"/>
            <a:ext cx="1371600" cy="938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8" name="Line 7"/>
          <p:cNvSpPr>
            <a:spLocks noChangeShapeType="1"/>
          </p:cNvSpPr>
          <p:nvPr/>
        </p:nvSpPr>
        <p:spPr bwMode="auto">
          <a:xfrm>
            <a:off x="4838700" y="3962400"/>
            <a:ext cx="4343400" cy="0"/>
          </a:xfrm>
          <a:prstGeom prst="line">
            <a:avLst/>
          </a:prstGeom>
          <a:noFill/>
          <a:ln w="63500">
            <a:solidFill>
              <a:schemeClr val="bg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8919" name="Text Box 8"/>
          <p:cNvSpPr txBox="1">
            <a:spLocks noChangeArrowheads="1"/>
          </p:cNvSpPr>
          <p:nvPr/>
        </p:nvSpPr>
        <p:spPr bwMode="auto">
          <a:xfrm>
            <a:off x="136525" y="6096000"/>
            <a:ext cx="35972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1"/>
              <a:t>US Army Corps of Engineers</a:t>
            </a:r>
          </a:p>
          <a:p>
            <a:r>
              <a:rPr lang="en-US" b="1"/>
              <a:t>BUILDING STRONG</a:t>
            </a:r>
            <a:r>
              <a:rPr lang="en-US" sz="1400" b="1" baseline="-25000"/>
              <a:t>®</a:t>
            </a:r>
          </a:p>
        </p:txBody>
      </p:sp>
      <p:sp>
        <p:nvSpPr>
          <p:cNvPr id="38920" name="Text Box 9"/>
          <p:cNvSpPr txBox="1">
            <a:spLocks noChangeArrowheads="1"/>
          </p:cNvSpPr>
          <p:nvPr/>
        </p:nvSpPr>
        <p:spPr bwMode="auto">
          <a:xfrm>
            <a:off x="304800" y="381000"/>
            <a:ext cx="51609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endParaRPr lang="en-US" sz="1600" b="1" i="1"/>
          </a:p>
        </p:txBody>
      </p:sp>
      <p:sp>
        <p:nvSpPr>
          <p:cNvPr id="3082" name="Rectangle 10"/>
          <p:cNvSpPr>
            <a:spLocks noChangeArrowheads="1"/>
          </p:cNvSpPr>
          <p:nvPr/>
        </p:nvSpPr>
        <p:spPr bwMode="auto">
          <a:xfrm>
            <a:off x="346869" y="151607"/>
            <a:ext cx="8382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600" dirty="0"/>
              <a:t>The Map-of-Everything: The Challenges of Supporting a Large Engineering Organization with GIS</a:t>
            </a:r>
            <a:endParaRPr lang="en-US" sz="3600" b="1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136525" y="2373114"/>
            <a:ext cx="4119562" cy="23544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2400" b="1" dirty="0"/>
              <a:t/>
            </a:r>
            <a:br>
              <a:rPr lang="en-US" sz="2400" b="1" dirty="0"/>
            </a:br>
            <a:r>
              <a:rPr lang="en-US" sz="2400" b="1" dirty="0" smtClean="0"/>
              <a:t>Maik </a:t>
            </a:r>
            <a:r>
              <a:rPr lang="en-US" sz="2400" b="1" dirty="0" smtClean="0"/>
              <a:t>Flanagin PE PhD</a:t>
            </a:r>
            <a:endParaRPr lang="en-US" b="1" dirty="0"/>
          </a:p>
          <a:p>
            <a:pPr algn="l">
              <a:spcBef>
                <a:spcPct val="50000"/>
              </a:spcBef>
            </a:pPr>
            <a:endParaRPr lang="en-US" b="1" dirty="0" smtClean="0"/>
          </a:p>
          <a:p>
            <a:pPr algn="l">
              <a:spcBef>
                <a:spcPct val="50000"/>
              </a:spcBef>
            </a:pPr>
            <a:r>
              <a:rPr lang="en-US" b="1" dirty="0" smtClean="0"/>
              <a:t>New Orleans </a:t>
            </a:r>
            <a:r>
              <a:rPr lang="en-US" b="1" dirty="0"/>
              <a:t>District</a:t>
            </a:r>
            <a:br>
              <a:rPr lang="en-US" b="1" dirty="0"/>
            </a:br>
            <a:r>
              <a:rPr lang="en-US" b="1" dirty="0"/>
              <a:t>5</a:t>
            </a:r>
            <a:r>
              <a:rPr lang="en-US" b="1" dirty="0" smtClean="0"/>
              <a:t> </a:t>
            </a:r>
            <a:r>
              <a:rPr lang="en-US" b="1" dirty="0" smtClean="0"/>
              <a:t>August</a:t>
            </a:r>
            <a:r>
              <a:rPr lang="en-US" b="1" dirty="0" smtClean="0"/>
              <a:t> </a:t>
            </a:r>
            <a:r>
              <a:rPr lang="en-US" b="1" dirty="0" smtClean="0"/>
              <a:t>2019</a:t>
            </a:r>
          </a:p>
          <a:p>
            <a:pPr algn="l">
              <a:spcBef>
                <a:spcPct val="50000"/>
              </a:spcBef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7393806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-103094"/>
            <a:ext cx="8229600" cy="1143000"/>
          </a:xfrm>
        </p:spPr>
        <p:txBody>
          <a:bodyPr/>
          <a:lstStyle/>
          <a:p>
            <a:r>
              <a:rPr lang="en-US" dirty="0" smtClean="0"/>
              <a:t>EGIS </a:t>
            </a:r>
            <a:r>
              <a:rPr lang="en-US" dirty="0" err="1" smtClean="0"/>
              <a:t>Intramap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20963911"/>
              </p:ext>
            </p:extLst>
          </p:nvPr>
        </p:nvGraphicFramePr>
        <p:xfrm>
          <a:off x="1447800" y="914400"/>
          <a:ext cx="6096000" cy="5358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9" name="Bitmap Image" r:id="rId3" imgW="9057143" imgH="7961905" progId="Paint.Picture">
                  <p:embed/>
                </p:oleObj>
              </mc:Choice>
              <mc:Fallback>
                <p:oleObj name="Bitmap Image" r:id="rId3" imgW="9057143" imgH="79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914400"/>
                        <a:ext cx="6096000" cy="5358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1303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52400"/>
            <a:ext cx="8229600" cy="1143000"/>
          </a:xfrm>
        </p:spPr>
        <p:txBody>
          <a:bodyPr/>
          <a:lstStyle/>
          <a:p>
            <a:r>
              <a:rPr lang="en-US" dirty="0" err="1" smtClean="0"/>
              <a:t>Intramap</a:t>
            </a:r>
            <a:r>
              <a:rPr lang="en-US" dirty="0" smtClean="0"/>
              <a:t> - Surveys</a:t>
            </a:r>
            <a:endParaRPr lang="en-US" dirty="0"/>
          </a:p>
        </p:txBody>
      </p:sp>
      <p:graphicFrame>
        <p:nvGraphicFramePr>
          <p:cNvPr id="4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67775224"/>
              </p:ext>
            </p:extLst>
          </p:nvPr>
        </p:nvGraphicFramePr>
        <p:xfrm>
          <a:off x="1333500" y="838200"/>
          <a:ext cx="6172200" cy="5425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Bitmap Image" r:id="rId3" imgW="10390476" imgH="8123810" progId="Paint.Picture">
                  <p:embed/>
                </p:oleObj>
              </mc:Choice>
              <mc:Fallback>
                <p:oleObj name="Bitmap Image" r:id="rId3" imgW="10390476" imgH="81238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3500" y="838200"/>
                        <a:ext cx="6172200" cy="54258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94445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18" y="-102159"/>
            <a:ext cx="8229600" cy="1143000"/>
          </a:xfrm>
        </p:spPr>
        <p:txBody>
          <a:bodyPr/>
          <a:lstStyle/>
          <a:p>
            <a:r>
              <a:rPr lang="en-US" dirty="0" smtClean="0"/>
              <a:t>Survey Features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Line 148"/>
          <p:cNvSpPr>
            <a:spLocks noChangeShapeType="1"/>
          </p:cNvSpPr>
          <p:nvPr/>
        </p:nvSpPr>
        <p:spPr bwMode="auto">
          <a:xfrm>
            <a:off x="7010400" y="1981200"/>
            <a:ext cx="152400" cy="20574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Line 147"/>
          <p:cNvSpPr>
            <a:spLocks noChangeShapeType="1"/>
          </p:cNvSpPr>
          <p:nvPr/>
        </p:nvSpPr>
        <p:spPr bwMode="auto">
          <a:xfrm>
            <a:off x="4648200" y="2133600"/>
            <a:ext cx="0" cy="685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>
            <a:off x="2590800" y="2133600"/>
            <a:ext cx="1295400" cy="18288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Line 2"/>
          <p:cNvSpPr>
            <a:spLocks noChangeShapeType="1"/>
          </p:cNvSpPr>
          <p:nvPr/>
        </p:nvSpPr>
        <p:spPr bwMode="auto">
          <a:xfrm flipH="1">
            <a:off x="2667000" y="2133600"/>
            <a:ext cx="838200" cy="762000"/>
          </a:xfrm>
          <a:prstGeom prst="line">
            <a:avLst/>
          </a:prstGeom>
          <a:noFill/>
          <a:ln w="28575">
            <a:solidFill>
              <a:srgbClr val="A5002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" name="Text Box 149"/>
          <p:cNvSpPr txBox="1">
            <a:spLocks noChangeArrowheads="1"/>
          </p:cNvSpPr>
          <p:nvPr/>
        </p:nvSpPr>
        <p:spPr bwMode="auto">
          <a:xfrm>
            <a:off x="838200" y="3200400"/>
            <a:ext cx="9032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A50021"/>
                </a:solidFill>
              </a:rPr>
              <a:t>3D Model</a:t>
            </a:r>
          </a:p>
        </p:txBody>
      </p:sp>
      <p:sp>
        <p:nvSpPr>
          <p:cNvPr id="10" name="Text Box 150"/>
          <p:cNvSpPr txBox="1">
            <a:spLocks noChangeArrowheads="1"/>
          </p:cNvSpPr>
          <p:nvPr/>
        </p:nvSpPr>
        <p:spPr bwMode="auto">
          <a:xfrm>
            <a:off x="914400" y="3733800"/>
            <a:ext cx="1563688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A50021"/>
                </a:solidFill>
              </a:rPr>
              <a:t>Cross-section Plot</a:t>
            </a:r>
          </a:p>
        </p:txBody>
      </p:sp>
      <p:sp>
        <p:nvSpPr>
          <p:cNvPr id="11" name="Text Box 151"/>
          <p:cNvSpPr txBox="1">
            <a:spLocks noChangeArrowheads="1"/>
          </p:cNvSpPr>
          <p:nvPr/>
        </p:nvSpPr>
        <p:spPr bwMode="auto">
          <a:xfrm>
            <a:off x="5334000" y="2590800"/>
            <a:ext cx="9048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A50021"/>
                </a:solidFill>
              </a:rPr>
              <a:t>Metadata</a:t>
            </a:r>
          </a:p>
        </p:txBody>
      </p:sp>
      <p:sp>
        <p:nvSpPr>
          <p:cNvPr id="12" name="Text Box 152"/>
          <p:cNvSpPr txBox="1">
            <a:spLocks noChangeArrowheads="1"/>
          </p:cNvSpPr>
          <p:nvPr/>
        </p:nvSpPr>
        <p:spPr bwMode="auto">
          <a:xfrm>
            <a:off x="7543800" y="3810000"/>
            <a:ext cx="7302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200" b="1">
                <a:solidFill>
                  <a:srgbClr val="A50021"/>
                </a:solidFill>
              </a:rPr>
              <a:t>EM File</a:t>
            </a:r>
          </a:p>
        </p:txBody>
      </p:sp>
      <p:pic>
        <p:nvPicPr>
          <p:cNvPr id="13" name="Picture 15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609600"/>
            <a:ext cx="251460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5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819400"/>
            <a:ext cx="308768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5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4038600"/>
            <a:ext cx="3276600" cy="251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15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3590925" cy="21923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7" name="Object 157"/>
          <p:cNvGraphicFramePr>
            <a:graphicFrameLocks noChangeAspect="1"/>
          </p:cNvGraphicFramePr>
          <p:nvPr/>
        </p:nvGraphicFramePr>
        <p:xfrm>
          <a:off x="2971800" y="990600"/>
          <a:ext cx="4799013" cy="1147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4" name="Bitmap Image" r:id="rId7" imgW="4819048" imgH="1142857" progId="Paint.Picture">
                  <p:embed/>
                </p:oleObj>
              </mc:Choice>
              <mc:Fallback>
                <p:oleObj name="Bitmap Image" r:id="rId7" imgW="4819048" imgH="1142857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71800" y="990600"/>
                        <a:ext cx="4799013" cy="1147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55830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0" name="Object 2"/>
          <p:cNvGraphicFramePr>
            <a:graphicFrameLocks noChangeAspect="1"/>
          </p:cNvGraphicFramePr>
          <p:nvPr/>
        </p:nvGraphicFramePr>
        <p:xfrm>
          <a:off x="1066800" y="609600"/>
          <a:ext cx="7010400" cy="6162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2" name="Bitmap Image" r:id="rId3" imgW="9057143" imgH="7961905" progId="Paint.Picture">
                  <p:embed/>
                </p:oleObj>
              </mc:Choice>
              <mc:Fallback>
                <p:oleObj name="Bitmap Image" r:id="rId3" imgW="9057143" imgH="79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609600"/>
                        <a:ext cx="7010400" cy="6162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1" name="Text Box 3"/>
          <p:cNvSpPr txBox="1">
            <a:spLocks noChangeArrowheads="1"/>
          </p:cNvSpPr>
          <p:nvPr/>
        </p:nvSpPr>
        <p:spPr bwMode="auto">
          <a:xfrm>
            <a:off x="1905000" y="0"/>
            <a:ext cx="5715000" cy="5794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“Boring Find” Tool</a:t>
            </a:r>
          </a:p>
        </p:txBody>
      </p:sp>
      <p:graphicFrame>
        <p:nvGraphicFramePr>
          <p:cNvPr id="12292" name="Object 4"/>
          <p:cNvGraphicFramePr>
            <a:graphicFrameLocks noChangeAspect="1"/>
          </p:cNvGraphicFramePr>
          <p:nvPr/>
        </p:nvGraphicFramePr>
        <p:xfrm>
          <a:off x="228600" y="838200"/>
          <a:ext cx="582613" cy="3810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3" name="Bitmap Image" r:id="rId5" imgW="447856" imgH="2924583" progId="Paint.Picture">
                  <p:embed/>
                </p:oleObj>
              </mc:Choice>
              <mc:Fallback>
                <p:oleObj name="Bitmap Image" r:id="rId5" imgW="447856" imgH="2924583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838200"/>
                        <a:ext cx="582613" cy="3810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3" name="Line 5"/>
          <p:cNvSpPr>
            <a:spLocks noChangeShapeType="1"/>
          </p:cNvSpPr>
          <p:nvPr/>
        </p:nvSpPr>
        <p:spPr bwMode="auto">
          <a:xfrm flipH="1">
            <a:off x="533400" y="3733800"/>
            <a:ext cx="533400" cy="3810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4" name="Oval 6"/>
          <p:cNvSpPr>
            <a:spLocks noChangeArrowheads="1"/>
          </p:cNvSpPr>
          <p:nvPr/>
        </p:nvSpPr>
        <p:spPr bwMode="auto">
          <a:xfrm>
            <a:off x="152400" y="4038600"/>
            <a:ext cx="457200" cy="381000"/>
          </a:xfrm>
          <a:prstGeom prst="ellipse">
            <a:avLst/>
          </a:prstGeom>
          <a:noFill/>
          <a:ln w="28575">
            <a:solidFill>
              <a:srgbClr val="CC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2295" name="Object 7"/>
          <p:cNvGraphicFramePr>
            <a:graphicFrameLocks noChangeAspect="1"/>
          </p:cNvGraphicFramePr>
          <p:nvPr/>
        </p:nvGraphicFramePr>
        <p:xfrm>
          <a:off x="5486400" y="152400"/>
          <a:ext cx="3276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84" name="Bitmap Image" r:id="rId7" imgW="2580952" imgH="295238" progId="Paint.Picture">
                  <p:embed/>
                </p:oleObj>
              </mc:Choice>
              <mc:Fallback>
                <p:oleObj name="Bitmap Image" r:id="rId7" imgW="2580952" imgH="2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"/>
                        <a:ext cx="32766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23721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ext Box 3"/>
          <p:cNvSpPr txBox="1">
            <a:spLocks noChangeArrowheads="1"/>
          </p:cNvSpPr>
          <p:nvPr/>
        </p:nvSpPr>
        <p:spPr bwMode="auto">
          <a:xfrm>
            <a:off x="1905000" y="0"/>
            <a:ext cx="5715000" cy="5794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“Boring Find” Tool</a:t>
            </a:r>
          </a:p>
        </p:txBody>
      </p:sp>
      <p:sp>
        <p:nvSpPr>
          <p:cNvPr id="11269" name="Line 5"/>
          <p:cNvSpPr>
            <a:spLocks noChangeShapeType="1"/>
          </p:cNvSpPr>
          <p:nvPr/>
        </p:nvSpPr>
        <p:spPr bwMode="auto">
          <a:xfrm flipH="1">
            <a:off x="1447800" y="1752600"/>
            <a:ext cx="1143000" cy="1828800"/>
          </a:xfrm>
          <a:prstGeom prst="line">
            <a:avLst/>
          </a:prstGeom>
          <a:noFill/>
          <a:ln w="28575">
            <a:solidFill>
              <a:srgbClr val="CC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graphicFrame>
        <p:nvGraphicFramePr>
          <p:cNvPr id="11271" name="Object 7"/>
          <p:cNvGraphicFramePr>
            <a:graphicFrameLocks noChangeAspect="1"/>
          </p:cNvGraphicFramePr>
          <p:nvPr/>
        </p:nvGraphicFramePr>
        <p:xfrm>
          <a:off x="5486400" y="152400"/>
          <a:ext cx="3276600" cy="37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8" name="Bitmap Image" r:id="rId3" imgW="2580952" imgH="295238" progId="Paint.Picture">
                  <p:embed/>
                </p:oleObj>
              </mc:Choice>
              <mc:Fallback>
                <p:oleObj name="Bitmap Image" r:id="rId3" imgW="2580952" imgH="2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52400"/>
                        <a:ext cx="3276600" cy="3746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8"/>
          <p:cNvGraphicFramePr>
            <a:graphicFrameLocks noChangeAspect="1"/>
          </p:cNvGraphicFramePr>
          <p:nvPr/>
        </p:nvGraphicFramePr>
        <p:xfrm>
          <a:off x="2514600" y="1219200"/>
          <a:ext cx="5800725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79" name="Bitmap Image" r:id="rId5" imgW="5800000" imgH="1828571" progId="Paint.Picture">
                  <p:embed/>
                </p:oleObj>
              </mc:Choice>
              <mc:Fallback>
                <p:oleObj name="Bitmap Image" r:id="rId5" imgW="5800000" imgH="1828571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19200"/>
                        <a:ext cx="5800725" cy="1828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3" name="Text Box 9"/>
          <p:cNvSpPr txBox="1">
            <a:spLocks noChangeArrowheads="1"/>
          </p:cNvSpPr>
          <p:nvPr/>
        </p:nvSpPr>
        <p:spPr bwMode="auto">
          <a:xfrm>
            <a:off x="2514600" y="838200"/>
            <a:ext cx="31115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1600">
                <a:solidFill>
                  <a:srgbClr val="A50021"/>
                </a:solidFill>
              </a:rPr>
              <a:t>Link to Boring Log Database Site</a:t>
            </a:r>
          </a:p>
        </p:txBody>
      </p:sp>
      <p:pic>
        <p:nvPicPr>
          <p:cNvPr id="1127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548063"/>
            <a:ext cx="4419600" cy="3195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5919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981200" y="0"/>
            <a:ext cx="4953000" cy="579438"/>
          </a:xfrm>
          <a:prstGeom prst="rect">
            <a:avLst/>
          </a:prstGeom>
          <a:noFill/>
          <a:ln>
            <a:noFill/>
          </a:ln>
          <a:effectLst>
            <a:outerShdw dist="28398" dir="3806097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altLang="en-US" sz="3200"/>
              <a:t>eGIS Data Layers</a:t>
            </a:r>
          </a:p>
        </p:txBody>
      </p:sp>
      <p:graphicFrame>
        <p:nvGraphicFramePr>
          <p:cNvPr id="18444" name="Object 12"/>
          <p:cNvGraphicFramePr>
            <a:graphicFrameLocks noChangeAspect="1"/>
          </p:cNvGraphicFramePr>
          <p:nvPr/>
        </p:nvGraphicFramePr>
        <p:xfrm>
          <a:off x="123825" y="838200"/>
          <a:ext cx="4733925" cy="510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4" name="Worksheet" r:id="rId3" imgW="7191587" imgH="7753776" progId="Excel.Sheet.8">
                  <p:embed/>
                </p:oleObj>
              </mc:Choice>
              <mc:Fallback>
                <p:oleObj name="Worksheet" r:id="rId3" imgW="7191587" imgH="7753776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825" y="838200"/>
                        <a:ext cx="4733925" cy="51054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445" name="Object 13"/>
          <p:cNvGraphicFramePr>
            <a:graphicFrameLocks noChangeAspect="1"/>
          </p:cNvGraphicFramePr>
          <p:nvPr/>
        </p:nvGraphicFramePr>
        <p:xfrm>
          <a:off x="4895850" y="1066800"/>
          <a:ext cx="4191000" cy="3386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85" name="Worksheet" r:id="rId5" imgW="7191587" imgH="5810455" progId="Excel.Sheet.8">
                  <p:embed/>
                </p:oleObj>
              </mc:Choice>
              <mc:Fallback>
                <p:oleObj name="Worksheet" r:id="rId5" imgW="7191587" imgH="5810455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95850" y="1066800"/>
                        <a:ext cx="4191000" cy="3386138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rgbClr val="CC0000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1445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</a:t>
            </a:r>
            <a:r>
              <a:rPr lang="en-US" dirty="0"/>
              <a:t>W</a:t>
            </a:r>
            <a:r>
              <a:rPr lang="en-US" dirty="0" smtClean="0"/>
              <a:t>ent Wrong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Proficiency</a:t>
            </a:r>
          </a:p>
          <a:p>
            <a:r>
              <a:rPr lang="en-US" dirty="0" smtClean="0"/>
              <a:t>User Interface Scaling</a:t>
            </a:r>
          </a:p>
          <a:p>
            <a:r>
              <a:rPr lang="en-US" dirty="0" smtClean="0"/>
              <a:t>Performance Scaling</a:t>
            </a:r>
          </a:p>
          <a:p>
            <a:r>
              <a:rPr lang="en-US" dirty="0" smtClean="0"/>
              <a:t>“Library Book” Effect</a:t>
            </a:r>
          </a:p>
          <a:p>
            <a:r>
              <a:rPr lang="en-US" dirty="0" smtClean="0"/>
              <a:t>Commoditization</a:t>
            </a:r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81800" y="1219200"/>
            <a:ext cx="1290738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429000"/>
            <a:ext cx="2743200" cy="2543926"/>
          </a:xfrm>
          <a:prstGeom prst="rect">
            <a:avLst/>
          </a:prstGeom>
          <a:noFill/>
          <a:ln>
            <a:noFill/>
          </a:ln>
          <a:effectLst>
            <a:glow rad="127000">
              <a:schemeClr val="accent1">
                <a:alpha val="46000"/>
              </a:schemeClr>
            </a:glow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629525"/>
            <a:ext cx="1219200" cy="142875"/>
          </a:xfrm>
          <a:prstGeom prst="rect">
            <a:avLst/>
          </a:prstGeom>
        </p:spPr>
      </p:pic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9536197"/>
              </p:ext>
            </p:extLst>
          </p:nvPr>
        </p:nvGraphicFramePr>
        <p:xfrm>
          <a:off x="2379562" y="4515108"/>
          <a:ext cx="2209800" cy="19425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21" name="Bitmap Image" r:id="rId6" imgW="9057143" imgH="7961905" progId="Paint.Picture">
                  <p:embed/>
                </p:oleObj>
              </mc:Choice>
              <mc:Fallback>
                <p:oleObj name="Bitmap Image" r:id="rId6" imgW="9057143" imgH="796190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79562" y="4515108"/>
                        <a:ext cx="2209800" cy="19425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966260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Intramap</a:t>
            </a:r>
            <a:r>
              <a:rPr lang="en-US" dirty="0" smtClean="0"/>
              <a:t> Lessons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on workers, not leadership</a:t>
            </a:r>
          </a:p>
          <a:p>
            <a:r>
              <a:rPr lang="en-US" dirty="0" smtClean="0"/>
              <a:t>Automate frequently-used workflows</a:t>
            </a:r>
          </a:p>
          <a:p>
            <a:r>
              <a:rPr lang="en-US" dirty="0" smtClean="0"/>
              <a:t>Educate and empower users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24169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Centralize Data</a:t>
            </a:r>
            <a:br>
              <a:rPr lang="en-US" dirty="0" smtClean="0"/>
            </a:br>
            <a:r>
              <a:rPr lang="en-US" sz="1800" dirty="0"/>
              <a:t>(Instead of </a:t>
            </a:r>
            <a:r>
              <a:rPr lang="en-US" sz="1800" dirty="0" smtClean="0"/>
              <a:t>Application)</a:t>
            </a:r>
            <a:endParaRPr lang="en-US" sz="1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6360" y="3748882"/>
            <a:ext cx="5160404" cy="1845787"/>
          </a:xfrm>
        </p:spPr>
      </p:pic>
      <p:pic>
        <p:nvPicPr>
          <p:cNvPr id="15362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80020"/>
            <a:ext cx="7921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038" y="2450679"/>
            <a:ext cx="597322" cy="5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lowchart: Magnetic Disk 7"/>
          <p:cNvSpPr/>
          <p:nvPr/>
        </p:nvSpPr>
        <p:spPr>
          <a:xfrm>
            <a:off x="6324600" y="1524392"/>
            <a:ext cx="1143000" cy="119180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1200" dirty="0"/>
              <a:t>FREEBOARD </a:t>
            </a:r>
          </a:p>
          <a:p>
            <a:pPr algn="ctr" eaLnBrk="1" hangingPunct="1">
              <a:defRPr/>
            </a:pPr>
            <a:r>
              <a:rPr lang="en-US" sz="1200" dirty="0"/>
              <a:t>Database (Oracle)</a:t>
            </a:r>
          </a:p>
        </p:txBody>
      </p:sp>
      <p:pic>
        <p:nvPicPr>
          <p:cNvPr id="9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771278"/>
            <a:ext cx="7921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923678"/>
            <a:ext cx="7921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2076078"/>
            <a:ext cx="792163" cy="79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Related im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1438" y="2603079"/>
            <a:ext cx="597322" cy="597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Right Arrow 12"/>
          <p:cNvSpPr/>
          <p:nvPr/>
        </p:nvSpPr>
        <p:spPr>
          <a:xfrm>
            <a:off x="3425402" y="1987971"/>
            <a:ext cx="2213397" cy="4841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127231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Deploy </a:t>
            </a:r>
            <a:r>
              <a:rPr lang="en-US" dirty="0" err="1" smtClean="0"/>
              <a:t>ArcMap</a:t>
            </a:r>
            <a:r>
              <a:rPr lang="en-US" dirty="0" smtClean="0"/>
              <a:t> to Users</a:t>
            </a:r>
            <a:endParaRPr lang="en-US" dirty="0"/>
          </a:p>
        </p:txBody>
      </p:sp>
      <p:pic>
        <p:nvPicPr>
          <p:cNvPr id="7170" name="Picture 2" descr="Image result for michelangelo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600200"/>
            <a:ext cx="58293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2514600"/>
            <a:ext cx="226174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2329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Corps of Engineers in Action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1" y="1295400"/>
            <a:ext cx="3530062" cy="2362200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417638"/>
            <a:ext cx="2438400" cy="1828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191396"/>
            <a:ext cx="3505200" cy="1752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3657600"/>
            <a:ext cx="3052068" cy="228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675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EGIS Gateway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86" y="1233714"/>
            <a:ext cx="8436784" cy="4745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707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685800"/>
            <a:ext cx="2819400" cy="1143000"/>
          </a:xfrm>
        </p:spPr>
        <p:txBody>
          <a:bodyPr/>
          <a:lstStyle/>
          <a:p>
            <a:r>
              <a:rPr lang="en-US" dirty="0" err="1" smtClean="0"/>
              <a:t>ArcMap</a:t>
            </a:r>
            <a:r>
              <a:rPr lang="en-US" dirty="0" smtClean="0"/>
              <a:t> </a:t>
            </a:r>
            <a:r>
              <a:rPr lang="en-US" dirty="0" err="1" smtClean="0"/>
              <a:t>Addins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/>
              <a:t>(Instead of </a:t>
            </a:r>
            <a:r>
              <a:rPr lang="en-US" sz="1800" dirty="0" smtClean="0"/>
              <a:t>Web Map Tools)</a:t>
            </a:r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3281520"/>
            <a:ext cx="5633664" cy="3571997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76600" y="79679"/>
            <a:ext cx="4953000" cy="3177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56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Improve Data Acquisition</a:t>
            </a:r>
            <a:endParaRPr lang="en-US" dirty="0"/>
          </a:p>
        </p:txBody>
      </p:sp>
      <p:pic>
        <p:nvPicPr>
          <p:cNvPr id="13314" name="Picture 2" descr="http://gis.mvd.usace.army.mil/pls/apex/r/mvdgis/144/files/static/v82Y/1908x436_UAS_Team_BCS_Opening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524000"/>
            <a:ext cx="8229600" cy="1880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753" y="3657600"/>
            <a:ext cx="8202706" cy="1874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5578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Web Applications</a:t>
            </a:r>
            <a:br>
              <a:rPr lang="en-US" dirty="0" smtClean="0"/>
            </a:br>
            <a:r>
              <a:rPr lang="en-US" sz="1800" dirty="0" smtClean="0"/>
              <a:t>(Instead of Web Maps)</a:t>
            </a: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2" y="1447800"/>
            <a:ext cx="4122738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612" y="1593850"/>
            <a:ext cx="22098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7" y="2889250"/>
            <a:ext cx="250666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8054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7348" name="Object 4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0" name="Bitmap Image" r:id="rId3" imgW="6409524" imgH="6373115" progId="Paint.Picture">
                  <p:embed/>
                </p:oleObj>
              </mc:Choice>
              <mc:Fallback>
                <p:oleObj name="Bitmap Image" r:id="rId3" imgW="6409524" imgH="6373115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942975"/>
            <a:ext cx="3429000" cy="3000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7350" name="Text Box 6"/>
          <p:cNvSpPr txBox="1">
            <a:spLocks noChangeArrowheads="1"/>
          </p:cNvSpPr>
          <p:nvPr/>
        </p:nvSpPr>
        <p:spPr bwMode="auto">
          <a:xfrm>
            <a:off x="3733800" y="4114800"/>
            <a:ext cx="20574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8000" b="1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rPr>
              <a:t>Fin</a:t>
            </a:r>
          </a:p>
        </p:txBody>
      </p:sp>
    </p:spTree>
    <p:extLst>
      <p:ext uri="{BB962C8B-B14F-4D97-AF65-F5344CB8AC3E}">
        <p14:creationId xmlns:p14="http://schemas.microsoft.com/office/powerpoint/2010/main" val="1582640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61197" y="315913"/>
            <a:ext cx="8229600" cy="1143000"/>
          </a:xfrm>
        </p:spPr>
        <p:txBody>
          <a:bodyPr/>
          <a:lstStyle/>
          <a:p>
            <a:r>
              <a:rPr lang="en-US" dirty="0" smtClean="0"/>
              <a:t>Corps Districts</a:t>
            </a:r>
            <a:endParaRPr lang="en-US" dirty="0"/>
          </a:p>
        </p:txBody>
      </p:sp>
      <p:grpSp>
        <p:nvGrpSpPr>
          <p:cNvPr id="4" name="Group 5"/>
          <p:cNvGrpSpPr>
            <a:grpSpLocks/>
          </p:cNvGrpSpPr>
          <p:nvPr/>
        </p:nvGrpSpPr>
        <p:grpSpPr bwMode="auto">
          <a:xfrm>
            <a:off x="549323" y="2277269"/>
            <a:ext cx="5705474" cy="2657475"/>
            <a:chOff x="337" y="2071"/>
            <a:chExt cx="3594" cy="1674"/>
          </a:xfrm>
        </p:grpSpPr>
        <p:grpSp>
          <p:nvGrpSpPr>
            <p:cNvPr id="5" name="Group 6"/>
            <p:cNvGrpSpPr>
              <a:grpSpLocks/>
            </p:cNvGrpSpPr>
            <p:nvPr/>
          </p:nvGrpSpPr>
          <p:grpSpPr bwMode="auto">
            <a:xfrm>
              <a:off x="2524" y="2071"/>
              <a:ext cx="1407" cy="1674"/>
              <a:chOff x="2524" y="2095"/>
              <a:chExt cx="1407" cy="1674"/>
            </a:xfrm>
          </p:grpSpPr>
          <p:sp>
            <p:nvSpPr>
              <p:cNvPr id="10" name="Rectangle 7"/>
              <p:cNvSpPr>
                <a:spLocks noChangeArrowheads="1"/>
              </p:cNvSpPr>
              <p:nvPr/>
            </p:nvSpPr>
            <p:spPr bwMode="auto">
              <a:xfrm>
                <a:off x="2526" y="2128"/>
                <a:ext cx="102" cy="102"/>
              </a:xfrm>
              <a:prstGeom prst="rect">
                <a:avLst/>
              </a:prstGeom>
              <a:solidFill>
                <a:srgbClr val="9759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2526" y="2420"/>
                <a:ext cx="102" cy="102"/>
              </a:xfrm>
              <a:prstGeom prst="rect">
                <a:avLst/>
              </a:prstGeom>
              <a:solidFill>
                <a:srgbClr val="AF9B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2526" y="2719"/>
                <a:ext cx="102" cy="102"/>
              </a:xfrm>
              <a:prstGeom prst="rect">
                <a:avLst/>
              </a:prstGeom>
              <a:solidFill>
                <a:srgbClr val="0091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0"/>
              <p:cNvSpPr>
                <a:spLocks noChangeArrowheads="1"/>
              </p:cNvSpPr>
              <p:nvPr/>
            </p:nvSpPr>
            <p:spPr bwMode="auto">
              <a:xfrm>
                <a:off x="2526" y="3012"/>
                <a:ext cx="102" cy="102"/>
              </a:xfrm>
              <a:prstGeom prst="rect">
                <a:avLst/>
              </a:prstGeom>
              <a:solidFill>
                <a:srgbClr val="F333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2526" y="3311"/>
                <a:ext cx="102" cy="102"/>
              </a:xfrm>
              <a:prstGeom prst="rect">
                <a:avLst/>
              </a:prstGeom>
              <a:solidFill>
                <a:srgbClr val="64018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2526" y="3603"/>
                <a:ext cx="102" cy="102"/>
              </a:xfrm>
              <a:prstGeom prst="rect">
                <a:avLst/>
              </a:prstGeom>
              <a:solidFill>
                <a:srgbClr val="0656FA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3"/>
              <p:cNvSpPr>
                <a:spLocks noChangeArrowheads="1"/>
              </p:cNvSpPr>
              <p:nvPr/>
            </p:nvSpPr>
            <p:spPr bwMode="auto">
              <a:xfrm>
                <a:off x="2647" y="2095"/>
                <a:ext cx="994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St. Paul District</a:t>
                </a:r>
              </a:p>
            </p:txBody>
          </p:sp>
          <p:sp>
            <p:nvSpPr>
              <p:cNvPr id="17" name="Rectangle 14"/>
              <p:cNvSpPr>
                <a:spLocks noChangeArrowheads="1"/>
              </p:cNvSpPr>
              <p:nvPr/>
            </p:nvSpPr>
            <p:spPr bwMode="auto">
              <a:xfrm>
                <a:off x="2647" y="2389"/>
                <a:ext cx="1230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 smtClean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Rock Island District</a:t>
                </a:r>
                <a:endParaRPr lang="en-US" altLang="en-US" sz="1500" b="1" i="1" dirty="0">
                  <a:effectLst>
                    <a:outerShdw blurRad="38100" dist="38100" dir="2700000" algn="tl">
                      <a:srgbClr val="000000"/>
                    </a:outerShdw>
                  </a:effectLst>
                  <a:latin typeface="CG Omega" pitchFamily="34" charset="0"/>
                </a:endParaRPr>
              </a:p>
            </p:txBody>
          </p:sp>
          <p:sp>
            <p:nvSpPr>
              <p:cNvPr id="18" name="Rectangle 15"/>
              <p:cNvSpPr>
                <a:spLocks noChangeArrowheads="1"/>
              </p:cNvSpPr>
              <p:nvPr/>
            </p:nvSpPr>
            <p:spPr bwMode="auto">
              <a:xfrm>
                <a:off x="2647" y="2675"/>
                <a:ext cx="1060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St. Louis District</a:t>
                </a:r>
              </a:p>
            </p:txBody>
          </p:sp>
          <p:sp>
            <p:nvSpPr>
              <p:cNvPr id="19" name="Rectangle 16"/>
              <p:cNvSpPr>
                <a:spLocks noChangeArrowheads="1"/>
              </p:cNvSpPr>
              <p:nvPr/>
            </p:nvSpPr>
            <p:spPr bwMode="auto">
              <a:xfrm>
                <a:off x="2647" y="2973"/>
                <a:ext cx="1075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Memphis District</a:t>
                </a:r>
              </a:p>
            </p:txBody>
          </p:sp>
          <p:sp>
            <p:nvSpPr>
              <p:cNvPr id="20" name="Rectangle 17"/>
              <p:cNvSpPr>
                <a:spLocks noChangeArrowheads="1"/>
              </p:cNvSpPr>
              <p:nvPr/>
            </p:nvSpPr>
            <p:spPr bwMode="auto">
              <a:xfrm>
                <a:off x="2647" y="3272"/>
                <a:ext cx="1132" cy="19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Vicksburg District</a:t>
                </a:r>
              </a:p>
            </p:txBody>
          </p:sp>
          <p:sp>
            <p:nvSpPr>
              <p:cNvPr id="21" name="Rectangle 18"/>
              <p:cNvSpPr>
                <a:spLocks noChangeArrowheads="1"/>
              </p:cNvSpPr>
              <p:nvPr/>
            </p:nvSpPr>
            <p:spPr bwMode="auto">
              <a:xfrm>
                <a:off x="2647" y="3573"/>
                <a:ext cx="1284" cy="19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77788" tIns="39688" rIns="77788" bIns="39688">
                <a:spAutoFit/>
              </a:bodyPr>
              <a:lstStyle>
                <a:lvl1pPr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388938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77787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165225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1554163" defTabSz="661988"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0113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4685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29257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382963" defTabSz="661988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r>
                  <a:rPr lang="en-US" altLang="en-US" sz="1500" b="1" i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CG Omega" pitchFamily="34" charset="0"/>
                  </a:rPr>
                  <a:t>New Orleans District</a:t>
                </a:r>
              </a:p>
            </p:txBody>
          </p:sp>
          <p:sp>
            <p:nvSpPr>
              <p:cNvPr id="22" name="Rectangle 19"/>
              <p:cNvSpPr>
                <a:spLocks noChangeArrowheads="1"/>
              </p:cNvSpPr>
              <p:nvPr/>
            </p:nvSpPr>
            <p:spPr bwMode="auto">
              <a:xfrm>
                <a:off x="2524" y="2125"/>
                <a:ext cx="107" cy="108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0"/>
              <p:cNvSpPr>
                <a:spLocks noChangeArrowheads="1"/>
              </p:cNvSpPr>
              <p:nvPr/>
            </p:nvSpPr>
            <p:spPr bwMode="auto">
              <a:xfrm>
                <a:off x="2524" y="2417"/>
                <a:ext cx="107" cy="108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1"/>
              <p:cNvSpPr>
                <a:spLocks noChangeArrowheads="1"/>
              </p:cNvSpPr>
              <p:nvPr/>
            </p:nvSpPr>
            <p:spPr bwMode="auto">
              <a:xfrm>
                <a:off x="2524" y="2717"/>
                <a:ext cx="107" cy="10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2"/>
              <p:cNvSpPr>
                <a:spLocks noChangeArrowheads="1"/>
              </p:cNvSpPr>
              <p:nvPr/>
            </p:nvSpPr>
            <p:spPr bwMode="auto">
              <a:xfrm>
                <a:off x="2524" y="3009"/>
                <a:ext cx="107" cy="108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3"/>
              <p:cNvSpPr>
                <a:spLocks noChangeArrowheads="1"/>
              </p:cNvSpPr>
              <p:nvPr/>
            </p:nvSpPr>
            <p:spPr bwMode="auto">
              <a:xfrm>
                <a:off x="2524" y="3308"/>
                <a:ext cx="107" cy="108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4"/>
              <p:cNvSpPr>
                <a:spLocks noChangeArrowheads="1"/>
              </p:cNvSpPr>
              <p:nvPr/>
            </p:nvSpPr>
            <p:spPr bwMode="auto">
              <a:xfrm>
                <a:off x="2524" y="3601"/>
                <a:ext cx="107" cy="107"/>
              </a:xfrm>
              <a:prstGeom prst="rect">
                <a:avLst/>
              </a:prstGeom>
              <a:noFill/>
              <a:ln w="12700">
                <a:solidFill>
                  <a:srgbClr val="FFFFFF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" name="Group 25"/>
            <p:cNvGrpSpPr>
              <a:grpSpLocks/>
            </p:cNvGrpSpPr>
            <p:nvPr/>
          </p:nvGrpSpPr>
          <p:grpSpPr bwMode="auto">
            <a:xfrm>
              <a:off x="337" y="2213"/>
              <a:ext cx="2060" cy="1360"/>
              <a:chOff x="337" y="2237"/>
              <a:chExt cx="2060" cy="1360"/>
            </a:xfrm>
          </p:grpSpPr>
          <p:sp>
            <p:nvSpPr>
              <p:cNvPr id="7" name="Rectangle 26"/>
              <p:cNvSpPr>
                <a:spLocks noChangeArrowheads="1"/>
              </p:cNvSpPr>
              <p:nvPr/>
            </p:nvSpPr>
            <p:spPr bwMode="auto">
              <a:xfrm>
                <a:off x="337" y="2237"/>
                <a:ext cx="2060" cy="1360"/>
              </a:xfrm>
              <a:prstGeom prst="rect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27"/>
              <p:cNvSpPr>
                <a:spLocks noChangeArrowheads="1"/>
              </p:cNvSpPr>
              <p:nvPr/>
            </p:nvSpPr>
            <p:spPr bwMode="auto">
              <a:xfrm>
                <a:off x="338" y="2238"/>
                <a:ext cx="2058" cy="1357"/>
              </a:xfrm>
              <a:prstGeom prst="rect">
                <a:avLst/>
              </a:prstGeom>
              <a:noFill/>
              <a:ln w="25400">
                <a:solidFill>
                  <a:srgbClr val="FAFC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pic>
            <p:nvPicPr>
              <p:cNvPr id="9" name="Picture 28"/>
              <p:cNvPicPr>
                <a:picLocks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7" y="2283"/>
                <a:ext cx="2017" cy="126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</p:grpSp>
      <p:grpSp>
        <p:nvGrpSpPr>
          <p:cNvPr id="28" name="Group 29"/>
          <p:cNvGrpSpPr>
            <a:grpSpLocks/>
          </p:cNvGrpSpPr>
          <p:nvPr/>
        </p:nvGrpSpPr>
        <p:grpSpPr bwMode="auto">
          <a:xfrm>
            <a:off x="5313410" y="543719"/>
            <a:ext cx="3735387" cy="5754687"/>
            <a:chOff x="3205" y="347"/>
            <a:chExt cx="2353" cy="3625"/>
          </a:xfrm>
        </p:grpSpPr>
        <p:sp>
          <p:nvSpPr>
            <p:cNvPr id="29" name="Freeform 30"/>
            <p:cNvSpPr>
              <a:spLocks/>
            </p:cNvSpPr>
            <p:nvPr/>
          </p:nvSpPr>
          <p:spPr bwMode="auto">
            <a:xfrm>
              <a:off x="4112" y="3475"/>
              <a:ext cx="1265" cy="497"/>
            </a:xfrm>
            <a:custGeom>
              <a:avLst/>
              <a:gdLst>
                <a:gd name="T0" fmla="*/ 312 w 1265"/>
                <a:gd name="T1" fmla="*/ 160 h 497"/>
                <a:gd name="T2" fmla="*/ 272 w 1265"/>
                <a:gd name="T3" fmla="*/ 192 h 497"/>
                <a:gd name="T4" fmla="*/ 248 w 1265"/>
                <a:gd name="T5" fmla="*/ 208 h 497"/>
                <a:gd name="T6" fmla="*/ 216 w 1265"/>
                <a:gd name="T7" fmla="*/ 224 h 497"/>
                <a:gd name="T8" fmla="*/ 184 w 1265"/>
                <a:gd name="T9" fmla="*/ 216 h 497"/>
                <a:gd name="T10" fmla="*/ 144 w 1265"/>
                <a:gd name="T11" fmla="*/ 208 h 497"/>
                <a:gd name="T12" fmla="*/ 136 w 1265"/>
                <a:gd name="T13" fmla="*/ 224 h 497"/>
                <a:gd name="T14" fmla="*/ 136 w 1265"/>
                <a:gd name="T15" fmla="*/ 240 h 497"/>
                <a:gd name="T16" fmla="*/ 120 w 1265"/>
                <a:gd name="T17" fmla="*/ 248 h 497"/>
                <a:gd name="T18" fmla="*/ 72 w 1265"/>
                <a:gd name="T19" fmla="*/ 256 h 497"/>
                <a:gd name="T20" fmla="*/ 24 w 1265"/>
                <a:gd name="T21" fmla="*/ 264 h 497"/>
                <a:gd name="T22" fmla="*/ 8 w 1265"/>
                <a:gd name="T23" fmla="*/ 264 h 497"/>
                <a:gd name="T24" fmla="*/ 0 w 1265"/>
                <a:gd name="T25" fmla="*/ 496 h 497"/>
                <a:gd name="T26" fmla="*/ 1264 w 1265"/>
                <a:gd name="T27" fmla="*/ 496 h 497"/>
                <a:gd name="T28" fmla="*/ 1264 w 1265"/>
                <a:gd name="T29" fmla="*/ 32 h 497"/>
                <a:gd name="T30" fmla="*/ 1232 w 1265"/>
                <a:gd name="T31" fmla="*/ 32 h 497"/>
                <a:gd name="T32" fmla="*/ 1216 w 1265"/>
                <a:gd name="T33" fmla="*/ 56 h 497"/>
                <a:gd name="T34" fmla="*/ 1200 w 1265"/>
                <a:gd name="T35" fmla="*/ 72 h 497"/>
                <a:gd name="T36" fmla="*/ 1184 w 1265"/>
                <a:gd name="T37" fmla="*/ 88 h 497"/>
                <a:gd name="T38" fmla="*/ 1160 w 1265"/>
                <a:gd name="T39" fmla="*/ 72 h 497"/>
                <a:gd name="T40" fmla="*/ 1144 w 1265"/>
                <a:gd name="T41" fmla="*/ 24 h 497"/>
                <a:gd name="T42" fmla="*/ 1128 w 1265"/>
                <a:gd name="T43" fmla="*/ 0 h 497"/>
                <a:gd name="T44" fmla="*/ 1104 w 1265"/>
                <a:gd name="T45" fmla="*/ 32 h 497"/>
                <a:gd name="T46" fmla="*/ 1096 w 1265"/>
                <a:gd name="T47" fmla="*/ 56 h 497"/>
                <a:gd name="T48" fmla="*/ 1080 w 1265"/>
                <a:gd name="T49" fmla="*/ 56 h 497"/>
                <a:gd name="T50" fmla="*/ 1056 w 1265"/>
                <a:gd name="T51" fmla="*/ 56 h 497"/>
                <a:gd name="T52" fmla="*/ 1048 w 1265"/>
                <a:gd name="T53" fmla="*/ 64 h 497"/>
                <a:gd name="T54" fmla="*/ 1008 w 1265"/>
                <a:gd name="T55" fmla="*/ 64 h 497"/>
                <a:gd name="T56" fmla="*/ 1008 w 1265"/>
                <a:gd name="T57" fmla="*/ 72 h 497"/>
                <a:gd name="T58" fmla="*/ 968 w 1265"/>
                <a:gd name="T59" fmla="*/ 80 h 497"/>
                <a:gd name="T60" fmla="*/ 944 w 1265"/>
                <a:gd name="T61" fmla="*/ 88 h 497"/>
                <a:gd name="T62" fmla="*/ 936 w 1265"/>
                <a:gd name="T63" fmla="*/ 88 h 497"/>
                <a:gd name="T64" fmla="*/ 312 w 1265"/>
                <a:gd name="T65" fmla="*/ 160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5" h="497">
                  <a:moveTo>
                    <a:pt x="312" y="160"/>
                  </a:moveTo>
                  <a:lnTo>
                    <a:pt x="272" y="192"/>
                  </a:lnTo>
                  <a:lnTo>
                    <a:pt x="248" y="208"/>
                  </a:lnTo>
                  <a:lnTo>
                    <a:pt x="216" y="224"/>
                  </a:lnTo>
                  <a:lnTo>
                    <a:pt x="184" y="216"/>
                  </a:lnTo>
                  <a:lnTo>
                    <a:pt x="144" y="208"/>
                  </a:lnTo>
                  <a:lnTo>
                    <a:pt x="136" y="224"/>
                  </a:lnTo>
                  <a:lnTo>
                    <a:pt x="136" y="240"/>
                  </a:lnTo>
                  <a:lnTo>
                    <a:pt x="120" y="248"/>
                  </a:lnTo>
                  <a:lnTo>
                    <a:pt x="72" y="256"/>
                  </a:lnTo>
                  <a:lnTo>
                    <a:pt x="24" y="264"/>
                  </a:lnTo>
                  <a:lnTo>
                    <a:pt x="8" y="264"/>
                  </a:lnTo>
                  <a:lnTo>
                    <a:pt x="0" y="496"/>
                  </a:lnTo>
                  <a:lnTo>
                    <a:pt x="1264" y="496"/>
                  </a:lnTo>
                  <a:lnTo>
                    <a:pt x="1264" y="32"/>
                  </a:lnTo>
                  <a:lnTo>
                    <a:pt x="1232" y="32"/>
                  </a:lnTo>
                  <a:lnTo>
                    <a:pt x="1216" y="56"/>
                  </a:lnTo>
                  <a:lnTo>
                    <a:pt x="1200" y="72"/>
                  </a:lnTo>
                  <a:lnTo>
                    <a:pt x="1184" y="88"/>
                  </a:lnTo>
                  <a:lnTo>
                    <a:pt x="1160" y="72"/>
                  </a:lnTo>
                  <a:lnTo>
                    <a:pt x="1144" y="24"/>
                  </a:lnTo>
                  <a:lnTo>
                    <a:pt x="1128" y="0"/>
                  </a:lnTo>
                  <a:lnTo>
                    <a:pt x="1104" y="32"/>
                  </a:lnTo>
                  <a:lnTo>
                    <a:pt x="1096" y="56"/>
                  </a:lnTo>
                  <a:lnTo>
                    <a:pt x="1080" y="56"/>
                  </a:lnTo>
                  <a:lnTo>
                    <a:pt x="1056" y="56"/>
                  </a:lnTo>
                  <a:lnTo>
                    <a:pt x="1048" y="64"/>
                  </a:lnTo>
                  <a:lnTo>
                    <a:pt x="1008" y="64"/>
                  </a:lnTo>
                  <a:lnTo>
                    <a:pt x="1008" y="72"/>
                  </a:lnTo>
                  <a:lnTo>
                    <a:pt x="968" y="80"/>
                  </a:lnTo>
                  <a:lnTo>
                    <a:pt x="944" y="88"/>
                  </a:lnTo>
                  <a:lnTo>
                    <a:pt x="936" y="88"/>
                  </a:lnTo>
                  <a:lnTo>
                    <a:pt x="312" y="160"/>
                  </a:lnTo>
                </a:path>
              </a:pathLst>
            </a:custGeom>
            <a:solidFill>
              <a:srgbClr val="0000A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31"/>
            <p:cNvSpPr>
              <a:spLocks/>
            </p:cNvSpPr>
            <p:nvPr/>
          </p:nvSpPr>
          <p:spPr bwMode="auto">
            <a:xfrm>
              <a:off x="4424" y="3355"/>
              <a:ext cx="657" cy="417"/>
            </a:xfrm>
            <a:custGeom>
              <a:avLst/>
              <a:gdLst>
                <a:gd name="T0" fmla="*/ 552 w 657"/>
                <a:gd name="T1" fmla="*/ 88 h 417"/>
                <a:gd name="T2" fmla="*/ 488 w 657"/>
                <a:gd name="T3" fmla="*/ 56 h 417"/>
                <a:gd name="T4" fmla="*/ 440 w 657"/>
                <a:gd name="T5" fmla="*/ 40 h 417"/>
                <a:gd name="T6" fmla="*/ 368 w 657"/>
                <a:gd name="T7" fmla="*/ 32 h 417"/>
                <a:gd name="T8" fmla="*/ 312 w 657"/>
                <a:gd name="T9" fmla="*/ 32 h 417"/>
                <a:gd name="T10" fmla="*/ 240 w 657"/>
                <a:gd name="T11" fmla="*/ 32 h 417"/>
                <a:gd name="T12" fmla="*/ 192 w 657"/>
                <a:gd name="T13" fmla="*/ 16 h 417"/>
                <a:gd name="T14" fmla="*/ 168 w 657"/>
                <a:gd name="T15" fmla="*/ 0 h 417"/>
                <a:gd name="T16" fmla="*/ 120 w 657"/>
                <a:gd name="T17" fmla="*/ 0 h 417"/>
                <a:gd name="T18" fmla="*/ 50 w 657"/>
                <a:gd name="T19" fmla="*/ 5 h 417"/>
                <a:gd name="T20" fmla="*/ 46 w 657"/>
                <a:gd name="T21" fmla="*/ 86 h 417"/>
                <a:gd name="T22" fmla="*/ 8 w 657"/>
                <a:gd name="T23" fmla="*/ 144 h 417"/>
                <a:gd name="T24" fmla="*/ 0 w 657"/>
                <a:gd name="T25" fmla="*/ 208 h 417"/>
                <a:gd name="T26" fmla="*/ 8 w 657"/>
                <a:gd name="T27" fmla="*/ 280 h 417"/>
                <a:gd name="T28" fmla="*/ 40 w 657"/>
                <a:gd name="T29" fmla="*/ 288 h 417"/>
                <a:gd name="T30" fmla="*/ 128 w 657"/>
                <a:gd name="T31" fmla="*/ 304 h 417"/>
                <a:gd name="T32" fmla="*/ 240 w 657"/>
                <a:gd name="T33" fmla="*/ 336 h 417"/>
                <a:gd name="T34" fmla="*/ 296 w 657"/>
                <a:gd name="T35" fmla="*/ 336 h 417"/>
                <a:gd name="T36" fmla="*/ 320 w 657"/>
                <a:gd name="T37" fmla="*/ 368 h 417"/>
                <a:gd name="T38" fmla="*/ 384 w 657"/>
                <a:gd name="T39" fmla="*/ 384 h 417"/>
                <a:gd name="T40" fmla="*/ 440 w 657"/>
                <a:gd name="T41" fmla="*/ 400 h 417"/>
                <a:gd name="T42" fmla="*/ 456 w 657"/>
                <a:gd name="T43" fmla="*/ 384 h 417"/>
                <a:gd name="T44" fmla="*/ 504 w 657"/>
                <a:gd name="T45" fmla="*/ 408 h 417"/>
                <a:gd name="T46" fmla="*/ 568 w 657"/>
                <a:gd name="T47" fmla="*/ 368 h 417"/>
                <a:gd name="T48" fmla="*/ 584 w 657"/>
                <a:gd name="T49" fmla="*/ 416 h 417"/>
                <a:gd name="T50" fmla="*/ 656 w 657"/>
                <a:gd name="T51" fmla="*/ 400 h 417"/>
                <a:gd name="T52" fmla="*/ 656 w 657"/>
                <a:gd name="T53" fmla="*/ 360 h 417"/>
                <a:gd name="T54" fmla="*/ 616 w 657"/>
                <a:gd name="T55" fmla="*/ 328 h 417"/>
                <a:gd name="T56" fmla="*/ 584 w 657"/>
                <a:gd name="T57" fmla="*/ 320 h 417"/>
                <a:gd name="T58" fmla="*/ 592 w 657"/>
                <a:gd name="T59" fmla="*/ 296 h 417"/>
                <a:gd name="T60" fmla="*/ 616 w 657"/>
                <a:gd name="T61" fmla="*/ 264 h 417"/>
                <a:gd name="T62" fmla="*/ 616 w 657"/>
                <a:gd name="T63" fmla="*/ 208 h 417"/>
                <a:gd name="T64" fmla="*/ 600 w 657"/>
                <a:gd name="T65" fmla="*/ 144 h 417"/>
                <a:gd name="T66" fmla="*/ 584 w 657"/>
                <a:gd name="T67" fmla="*/ 96 h 4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657" h="417">
                  <a:moveTo>
                    <a:pt x="584" y="96"/>
                  </a:moveTo>
                  <a:lnTo>
                    <a:pt x="552" y="88"/>
                  </a:lnTo>
                  <a:lnTo>
                    <a:pt x="504" y="80"/>
                  </a:lnTo>
                  <a:lnTo>
                    <a:pt x="488" y="56"/>
                  </a:lnTo>
                  <a:lnTo>
                    <a:pt x="472" y="40"/>
                  </a:lnTo>
                  <a:lnTo>
                    <a:pt x="440" y="40"/>
                  </a:lnTo>
                  <a:lnTo>
                    <a:pt x="384" y="40"/>
                  </a:lnTo>
                  <a:lnTo>
                    <a:pt x="368" y="32"/>
                  </a:lnTo>
                  <a:lnTo>
                    <a:pt x="344" y="32"/>
                  </a:lnTo>
                  <a:lnTo>
                    <a:pt x="312" y="32"/>
                  </a:lnTo>
                  <a:lnTo>
                    <a:pt x="264" y="32"/>
                  </a:lnTo>
                  <a:lnTo>
                    <a:pt x="240" y="32"/>
                  </a:lnTo>
                  <a:lnTo>
                    <a:pt x="216" y="32"/>
                  </a:lnTo>
                  <a:lnTo>
                    <a:pt x="192" y="16"/>
                  </a:lnTo>
                  <a:lnTo>
                    <a:pt x="176" y="0"/>
                  </a:lnTo>
                  <a:lnTo>
                    <a:pt x="168" y="0"/>
                  </a:lnTo>
                  <a:lnTo>
                    <a:pt x="144" y="0"/>
                  </a:lnTo>
                  <a:lnTo>
                    <a:pt x="120" y="0"/>
                  </a:lnTo>
                  <a:lnTo>
                    <a:pt x="96" y="8"/>
                  </a:lnTo>
                  <a:lnTo>
                    <a:pt x="50" y="5"/>
                  </a:lnTo>
                  <a:lnTo>
                    <a:pt x="55" y="55"/>
                  </a:lnTo>
                  <a:lnTo>
                    <a:pt x="46" y="86"/>
                  </a:lnTo>
                  <a:lnTo>
                    <a:pt x="32" y="112"/>
                  </a:lnTo>
                  <a:lnTo>
                    <a:pt x="8" y="144"/>
                  </a:lnTo>
                  <a:lnTo>
                    <a:pt x="8" y="184"/>
                  </a:lnTo>
                  <a:lnTo>
                    <a:pt x="0" y="208"/>
                  </a:lnTo>
                  <a:lnTo>
                    <a:pt x="0" y="248"/>
                  </a:lnTo>
                  <a:lnTo>
                    <a:pt x="8" y="280"/>
                  </a:lnTo>
                  <a:lnTo>
                    <a:pt x="24" y="280"/>
                  </a:lnTo>
                  <a:lnTo>
                    <a:pt x="40" y="288"/>
                  </a:lnTo>
                  <a:lnTo>
                    <a:pt x="80" y="288"/>
                  </a:lnTo>
                  <a:lnTo>
                    <a:pt x="128" y="304"/>
                  </a:lnTo>
                  <a:lnTo>
                    <a:pt x="176" y="336"/>
                  </a:lnTo>
                  <a:lnTo>
                    <a:pt x="240" y="336"/>
                  </a:lnTo>
                  <a:lnTo>
                    <a:pt x="272" y="336"/>
                  </a:lnTo>
                  <a:lnTo>
                    <a:pt x="296" y="336"/>
                  </a:lnTo>
                  <a:lnTo>
                    <a:pt x="320" y="352"/>
                  </a:lnTo>
                  <a:lnTo>
                    <a:pt x="320" y="368"/>
                  </a:lnTo>
                  <a:lnTo>
                    <a:pt x="328" y="384"/>
                  </a:lnTo>
                  <a:lnTo>
                    <a:pt x="384" y="384"/>
                  </a:lnTo>
                  <a:lnTo>
                    <a:pt x="400" y="408"/>
                  </a:lnTo>
                  <a:lnTo>
                    <a:pt x="440" y="400"/>
                  </a:lnTo>
                  <a:lnTo>
                    <a:pt x="448" y="384"/>
                  </a:lnTo>
                  <a:lnTo>
                    <a:pt x="456" y="384"/>
                  </a:lnTo>
                  <a:lnTo>
                    <a:pt x="472" y="408"/>
                  </a:lnTo>
                  <a:lnTo>
                    <a:pt x="504" y="408"/>
                  </a:lnTo>
                  <a:lnTo>
                    <a:pt x="536" y="384"/>
                  </a:lnTo>
                  <a:lnTo>
                    <a:pt x="568" y="368"/>
                  </a:lnTo>
                  <a:lnTo>
                    <a:pt x="576" y="400"/>
                  </a:lnTo>
                  <a:lnTo>
                    <a:pt x="584" y="416"/>
                  </a:lnTo>
                  <a:lnTo>
                    <a:pt x="640" y="416"/>
                  </a:lnTo>
                  <a:lnTo>
                    <a:pt x="656" y="400"/>
                  </a:lnTo>
                  <a:lnTo>
                    <a:pt x="656" y="392"/>
                  </a:lnTo>
                  <a:lnTo>
                    <a:pt x="656" y="360"/>
                  </a:lnTo>
                  <a:lnTo>
                    <a:pt x="648" y="328"/>
                  </a:lnTo>
                  <a:lnTo>
                    <a:pt x="616" y="328"/>
                  </a:lnTo>
                  <a:lnTo>
                    <a:pt x="600" y="328"/>
                  </a:lnTo>
                  <a:lnTo>
                    <a:pt x="584" y="320"/>
                  </a:lnTo>
                  <a:lnTo>
                    <a:pt x="584" y="296"/>
                  </a:lnTo>
                  <a:lnTo>
                    <a:pt x="592" y="296"/>
                  </a:lnTo>
                  <a:lnTo>
                    <a:pt x="600" y="280"/>
                  </a:lnTo>
                  <a:lnTo>
                    <a:pt x="616" y="264"/>
                  </a:lnTo>
                  <a:lnTo>
                    <a:pt x="632" y="240"/>
                  </a:lnTo>
                  <a:lnTo>
                    <a:pt x="616" y="208"/>
                  </a:lnTo>
                  <a:lnTo>
                    <a:pt x="608" y="168"/>
                  </a:lnTo>
                  <a:lnTo>
                    <a:pt x="600" y="144"/>
                  </a:lnTo>
                  <a:lnTo>
                    <a:pt x="600" y="104"/>
                  </a:lnTo>
                  <a:lnTo>
                    <a:pt x="584" y="96"/>
                  </a:lnTo>
                </a:path>
              </a:pathLst>
            </a:custGeom>
            <a:solidFill>
              <a:srgbClr val="0656FA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2"/>
            <p:cNvSpPr>
              <a:spLocks/>
            </p:cNvSpPr>
            <p:nvPr/>
          </p:nvSpPr>
          <p:spPr bwMode="auto">
            <a:xfrm>
              <a:off x="4360" y="2683"/>
              <a:ext cx="705" cy="777"/>
            </a:xfrm>
            <a:custGeom>
              <a:avLst/>
              <a:gdLst>
                <a:gd name="T0" fmla="*/ 632 w 705"/>
                <a:gd name="T1" fmla="*/ 56 h 777"/>
                <a:gd name="T2" fmla="*/ 536 w 705"/>
                <a:gd name="T3" fmla="*/ 32 h 777"/>
                <a:gd name="T4" fmla="*/ 464 w 705"/>
                <a:gd name="T5" fmla="*/ 96 h 777"/>
                <a:gd name="T6" fmla="*/ 416 w 705"/>
                <a:gd name="T7" fmla="*/ 160 h 777"/>
                <a:gd name="T8" fmla="*/ 360 w 705"/>
                <a:gd name="T9" fmla="*/ 168 h 777"/>
                <a:gd name="T10" fmla="*/ 336 w 705"/>
                <a:gd name="T11" fmla="*/ 104 h 777"/>
                <a:gd name="T12" fmla="*/ 312 w 705"/>
                <a:gd name="T13" fmla="*/ 40 h 777"/>
                <a:gd name="T14" fmla="*/ 264 w 705"/>
                <a:gd name="T15" fmla="*/ 24 h 777"/>
                <a:gd name="T16" fmla="*/ 248 w 705"/>
                <a:gd name="T17" fmla="*/ 48 h 777"/>
                <a:gd name="T18" fmla="*/ 272 w 705"/>
                <a:gd name="T19" fmla="*/ 128 h 777"/>
                <a:gd name="T20" fmla="*/ 248 w 705"/>
                <a:gd name="T21" fmla="*/ 128 h 777"/>
                <a:gd name="T22" fmla="*/ 232 w 705"/>
                <a:gd name="T23" fmla="*/ 88 h 777"/>
                <a:gd name="T24" fmla="*/ 208 w 705"/>
                <a:gd name="T25" fmla="*/ 24 h 777"/>
                <a:gd name="T26" fmla="*/ 128 w 705"/>
                <a:gd name="T27" fmla="*/ 40 h 777"/>
                <a:gd name="T28" fmla="*/ 24 w 705"/>
                <a:gd name="T29" fmla="*/ 48 h 777"/>
                <a:gd name="T30" fmla="*/ 8 w 705"/>
                <a:gd name="T31" fmla="*/ 72 h 777"/>
                <a:gd name="T32" fmla="*/ 32 w 705"/>
                <a:gd name="T33" fmla="*/ 184 h 777"/>
                <a:gd name="T34" fmla="*/ 24 w 705"/>
                <a:gd name="T35" fmla="*/ 256 h 777"/>
                <a:gd name="T36" fmla="*/ 0 w 705"/>
                <a:gd name="T37" fmla="*/ 352 h 777"/>
                <a:gd name="T38" fmla="*/ 16 w 705"/>
                <a:gd name="T39" fmla="*/ 448 h 777"/>
                <a:gd name="T40" fmla="*/ 40 w 705"/>
                <a:gd name="T41" fmla="*/ 512 h 777"/>
                <a:gd name="T42" fmla="*/ 72 w 705"/>
                <a:gd name="T43" fmla="*/ 568 h 777"/>
                <a:gd name="T44" fmla="*/ 88 w 705"/>
                <a:gd name="T45" fmla="*/ 616 h 777"/>
                <a:gd name="T46" fmla="*/ 112 w 705"/>
                <a:gd name="T47" fmla="*/ 672 h 777"/>
                <a:gd name="T48" fmla="*/ 144 w 705"/>
                <a:gd name="T49" fmla="*/ 672 h 777"/>
                <a:gd name="T50" fmla="*/ 192 w 705"/>
                <a:gd name="T51" fmla="*/ 672 h 777"/>
                <a:gd name="T52" fmla="*/ 248 w 705"/>
                <a:gd name="T53" fmla="*/ 704 h 777"/>
                <a:gd name="T54" fmla="*/ 320 w 705"/>
                <a:gd name="T55" fmla="*/ 704 h 777"/>
                <a:gd name="T56" fmla="*/ 392 w 705"/>
                <a:gd name="T57" fmla="*/ 704 h 777"/>
                <a:gd name="T58" fmla="*/ 448 w 705"/>
                <a:gd name="T59" fmla="*/ 712 h 777"/>
                <a:gd name="T60" fmla="*/ 520 w 705"/>
                <a:gd name="T61" fmla="*/ 752 h 777"/>
                <a:gd name="T62" fmla="*/ 600 w 705"/>
                <a:gd name="T63" fmla="*/ 768 h 777"/>
                <a:gd name="T64" fmla="*/ 608 w 705"/>
                <a:gd name="T65" fmla="*/ 752 h 777"/>
                <a:gd name="T66" fmla="*/ 600 w 705"/>
                <a:gd name="T67" fmla="*/ 712 h 777"/>
                <a:gd name="T68" fmla="*/ 608 w 705"/>
                <a:gd name="T69" fmla="*/ 680 h 777"/>
                <a:gd name="T70" fmla="*/ 584 w 705"/>
                <a:gd name="T71" fmla="*/ 656 h 777"/>
                <a:gd name="T72" fmla="*/ 576 w 705"/>
                <a:gd name="T73" fmla="*/ 552 h 777"/>
                <a:gd name="T74" fmla="*/ 624 w 705"/>
                <a:gd name="T75" fmla="*/ 496 h 777"/>
                <a:gd name="T76" fmla="*/ 688 w 705"/>
                <a:gd name="T77" fmla="*/ 424 h 777"/>
                <a:gd name="T78" fmla="*/ 688 w 705"/>
                <a:gd name="T79" fmla="*/ 344 h 777"/>
                <a:gd name="T80" fmla="*/ 648 w 705"/>
                <a:gd name="T81" fmla="*/ 312 h 777"/>
                <a:gd name="T82" fmla="*/ 648 w 705"/>
                <a:gd name="T83" fmla="*/ 264 h 777"/>
                <a:gd name="T84" fmla="*/ 672 w 705"/>
                <a:gd name="T85" fmla="*/ 144 h 777"/>
                <a:gd name="T86" fmla="*/ 664 w 705"/>
                <a:gd name="T87" fmla="*/ 80 h 7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05" h="777">
                  <a:moveTo>
                    <a:pt x="656" y="80"/>
                  </a:moveTo>
                  <a:lnTo>
                    <a:pt x="632" y="56"/>
                  </a:lnTo>
                  <a:lnTo>
                    <a:pt x="592" y="32"/>
                  </a:lnTo>
                  <a:lnTo>
                    <a:pt x="536" y="32"/>
                  </a:lnTo>
                  <a:lnTo>
                    <a:pt x="488" y="72"/>
                  </a:lnTo>
                  <a:lnTo>
                    <a:pt x="464" y="96"/>
                  </a:lnTo>
                  <a:lnTo>
                    <a:pt x="448" y="128"/>
                  </a:lnTo>
                  <a:lnTo>
                    <a:pt x="416" y="160"/>
                  </a:lnTo>
                  <a:lnTo>
                    <a:pt x="384" y="176"/>
                  </a:lnTo>
                  <a:lnTo>
                    <a:pt x="360" y="168"/>
                  </a:lnTo>
                  <a:lnTo>
                    <a:pt x="352" y="152"/>
                  </a:lnTo>
                  <a:lnTo>
                    <a:pt x="336" y="104"/>
                  </a:lnTo>
                  <a:lnTo>
                    <a:pt x="328" y="72"/>
                  </a:lnTo>
                  <a:lnTo>
                    <a:pt x="312" y="40"/>
                  </a:lnTo>
                  <a:lnTo>
                    <a:pt x="288" y="32"/>
                  </a:lnTo>
                  <a:lnTo>
                    <a:pt x="264" y="24"/>
                  </a:lnTo>
                  <a:lnTo>
                    <a:pt x="240" y="0"/>
                  </a:lnTo>
                  <a:lnTo>
                    <a:pt x="248" y="48"/>
                  </a:lnTo>
                  <a:lnTo>
                    <a:pt x="264" y="104"/>
                  </a:lnTo>
                  <a:lnTo>
                    <a:pt x="272" y="128"/>
                  </a:lnTo>
                  <a:lnTo>
                    <a:pt x="272" y="144"/>
                  </a:lnTo>
                  <a:lnTo>
                    <a:pt x="248" y="128"/>
                  </a:lnTo>
                  <a:lnTo>
                    <a:pt x="232" y="104"/>
                  </a:lnTo>
                  <a:lnTo>
                    <a:pt x="232" y="88"/>
                  </a:lnTo>
                  <a:lnTo>
                    <a:pt x="224" y="48"/>
                  </a:lnTo>
                  <a:lnTo>
                    <a:pt x="208" y="24"/>
                  </a:lnTo>
                  <a:lnTo>
                    <a:pt x="160" y="24"/>
                  </a:lnTo>
                  <a:lnTo>
                    <a:pt x="128" y="40"/>
                  </a:lnTo>
                  <a:lnTo>
                    <a:pt x="80" y="48"/>
                  </a:lnTo>
                  <a:lnTo>
                    <a:pt x="24" y="48"/>
                  </a:lnTo>
                  <a:lnTo>
                    <a:pt x="8" y="48"/>
                  </a:lnTo>
                  <a:lnTo>
                    <a:pt x="8" y="72"/>
                  </a:lnTo>
                  <a:lnTo>
                    <a:pt x="24" y="128"/>
                  </a:lnTo>
                  <a:lnTo>
                    <a:pt x="32" y="184"/>
                  </a:lnTo>
                  <a:lnTo>
                    <a:pt x="32" y="224"/>
                  </a:lnTo>
                  <a:lnTo>
                    <a:pt x="24" y="256"/>
                  </a:lnTo>
                  <a:lnTo>
                    <a:pt x="8" y="312"/>
                  </a:lnTo>
                  <a:lnTo>
                    <a:pt x="0" y="352"/>
                  </a:lnTo>
                  <a:lnTo>
                    <a:pt x="8" y="392"/>
                  </a:lnTo>
                  <a:lnTo>
                    <a:pt x="16" y="448"/>
                  </a:lnTo>
                  <a:lnTo>
                    <a:pt x="24" y="488"/>
                  </a:lnTo>
                  <a:lnTo>
                    <a:pt x="40" y="512"/>
                  </a:lnTo>
                  <a:lnTo>
                    <a:pt x="64" y="544"/>
                  </a:lnTo>
                  <a:lnTo>
                    <a:pt x="72" y="568"/>
                  </a:lnTo>
                  <a:lnTo>
                    <a:pt x="80" y="592"/>
                  </a:lnTo>
                  <a:lnTo>
                    <a:pt x="88" y="616"/>
                  </a:lnTo>
                  <a:lnTo>
                    <a:pt x="96" y="632"/>
                  </a:lnTo>
                  <a:lnTo>
                    <a:pt x="112" y="672"/>
                  </a:lnTo>
                  <a:lnTo>
                    <a:pt x="120" y="680"/>
                  </a:lnTo>
                  <a:lnTo>
                    <a:pt x="144" y="672"/>
                  </a:lnTo>
                  <a:lnTo>
                    <a:pt x="176" y="672"/>
                  </a:lnTo>
                  <a:lnTo>
                    <a:pt x="192" y="672"/>
                  </a:lnTo>
                  <a:lnTo>
                    <a:pt x="216" y="688"/>
                  </a:lnTo>
                  <a:lnTo>
                    <a:pt x="248" y="704"/>
                  </a:lnTo>
                  <a:lnTo>
                    <a:pt x="288" y="704"/>
                  </a:lnTo>
                  <a:lnTo>
                    <a:pt x="320" y="704"/>
                  </a:lnTo>
                  <a:lnTo>
                    <a:pt x="352" y="704"/>
                  </a:lnTo>
                  <a:lnTo>
                    <a:pt x="392" y="704"/>
                  </a:lnTo>
                  <a:lnTo>
                    <a:pt x="408" y="712"/>
                  </a:lnTo>
                  <a:lnTo>
                    <a:pt x="448" y="712"/>
                  </a:lnTo>
                  <a:lnTo>
                    <a:pt x="496" y="713"/>
                  </a:lnTo>
                  <a:lnTo>
                    <a:pt x="520" y="752"/>
                  </a:lnTo>
                  <a:lnTo>
                    <a:pt x="560" y="760"/>
                  </a:lnTo>
                  <a:lnTo>
                    <a:pt x="600" y="768"/>
                  </a:lnTo>
                  <a:lnTo>
                    <a:pt x="616" y="776"/>
                  </a:lnTo>
                  <a:lnTo>
                    <a:pt x="608" y="752"/>
                  </a:lnTo>
                  <a:lnTo>
                    <a:pt x="600" y="736"/>
                  </a:lnTo>
                  <a:lnTo>
                    <a:pt x="600" y="712"/>
                  </a:lnTo>
                  <a:lnTo>
                    <a:pt x="608" y="696"/>
                  </a:lnTo>
                  <a:lnTo>
                    <a:pt x="608" y="680"/>
                  </a:lnTo>
                  <a:lnTo>
                    <a:pt x="600" y="672"/>
                  </a:lnTo>
                  <a:lnTo>
                    <a:pt x="584" y="656"/>
                  </a:lnTo>
                  <a:lnTo>
                    <a:pt x="576" y="592"/>
                  </a:lnTo>
                  <a:lnTo>
                    <a:pt x="576" y="552"/>
                  </a:lnTo>
                  <a:lnTo>
                    <a:pt x="592" y="520"/>
                  </a:lnTo>
                  <a:lnTo>
                    <a:pt x="624" y="496"/>
                  </a:lnTo>
                  <a:lnTo>
                    <a:pt x="656" y="448"/>
                  </a:lnTo>
                  <a:lnTo>
                    <a:pt x="688" y="424"/>
                  </a:lnTo>
                  <a:lnTo>
                    <a:pt x="704" y="384"/>
                  </a:lnTo>
                  <a:lnTo>
                    <a:pt x="688" y="344"/>
                  </a:lnTo>
                  <a:lnTo>
                    <a:pt x="656" y="328"/>
                  </a:lnTo>
                  <a:lnTo>
                    <a:pt x="648" y="312"/>
                  </a:lnTo>
                  <a:lnTo>
                    <a:pt x="648" y="296"/>
                  </a:lnTo>
                  <a:lnTo>
                    <a:pt x="648" y="264"/>
                  </a:lnTo>
                  <a:lnTo>
                    <a:pt x="648" y="192"/>
                  </a:lnTo>
                  <a:lnTo>
                    <a:pt x="672" y="144"/>
                  </a:lnTo>
                  <a:lnTo>
                    <a:pt x="672" y="104"/>
                  </a:lnTo>
                  <a:lnTo>
                    <a:pt x="664" y="80"/>
                  </a:lnTo>
                  <a:lnTo>
                    <a:pt x="656" y="80"/>
                  </a:lnTo>
                </a:path>
              </a:pathLst>
            </a:custGeom>
            <a:solidFill>
              <a:srgbClr val="640182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3"/>
            <p:cNvSpPr>
              <a:spLocks/>
            </p:cNvSpPr>
            <p:nvPr/>
          </p:nvSpPr>
          <p:spPr bwMode="auto">
            <a:xfrm>
              <a:off x="4604" y="2307"/>
              <a:ext cx="549" cy="555"/>
            </a:xfrm>
            <a:custGeom>
              <a:avLst/>
              <a:gdLst>
                <a:gd name="T0" fmla="*/ 404 w 549"/>
                <a:gd name="T1" fmla="*/ 24 h 555"/>
                <a:gd name="T2" fmla="*/ 380 w 549"/>
                <a:gd name="T3" fmla="*/ 24 h 555"/>
                <a:gd name="T4" fmla="*/ 348 w 549"/>
                <a:gd name="T5" fmla="*/ 24 h 555"/>
                <a:gd name="T6" fmla="*/ 316 w 549"/>
                <a:gd name="T7" fmla="*/ 32 h 555"/>
                <a:gd name="T8" fmla="*/ 292 w 549"/>
                <a:gd name="T9" fmla="*/ 24 h 555"/>
                <a:gd name="T10" fmla="*/ 260 w 549"/>
                <a:gd name="T11" fmla="*/ 16 h 555"/>
                <a:gd name="T12" fmla="*/ 244 w 549"/>
                <a:gd name="T13" fmla="*/ 8 h 555"/>
                <a:gd name="T14" fmla="*/ 220 w 549"/>
                <a:gd name="T15" fmla="*/ 0 h 555"/>
                <a:gd name="T16" fmla="*/ 244 w 549"/>
                <a:gd name="T17" fmla="*/ 32 h 555"/>
                <a:gd name="T18" fmla="*/ 268 w 549"/>
                <a:gd name="T19" fmla="*/ 72 h 555"/>
                <a:gd name="T20" fmla="*/ 300 w 549"/>
                <a:gd name="T21" fmla="*/ 112 h 555"/>
                <a:gd name="T22" fmla="*/ 300 w 549"/>
                <a:gd name="T23" fmla="*/ 152 h 555"/>
                <a:gd name="T24" fmla="*/ 268 w 549"/>
                <a:gd name="T25" fmla="*/ 176 h 555"/>
                <a:gd name="T26" fmla="*/ 228 w 549"/>
                <a:gd name="T27" fmla="*/ 216 h 555"/>
                <a:gd name="T28" fmla="*/ 204 w 549"/>
                <a:gd name="T29" fmla="*/ 240 h 555"/>
                <a:gd name="T30" fmla="*/ 188 w 549"/>
                <a:gd name="T31" fmla="*/ 272 h 555"/>
                <a:gd name="T32" fmla="*/ 172 w 549"/>
                <a:gd name="T33" fmla="*/ 296 h 555"/>
                <a:gd name="T34" fmla="*/ 156 w 549"/>
                <a:gd name="T35" fmla="*/ 336 h 555"/>
                <a:gd name="T36" fmla="*/ 140 w 549"/>
                <a:gd name="T37" fmla="*/ 360 h 555"/>
                <a:gd name="T38" fmla="*/ 108 w 549"/>
                <a:gd name="T39" fmla="*/ 360 h 555"/>
                <a:gd name="T40" fmla="*/ 68 w 549"/>
                <a:gd name="T41" fmla="*/ 344 h 555"/>
                <a:gd name="T42" fmla="*/ 0 w 549"/>
                <a:gd name="T43" fmla="*/ 369 h 555"/>
                <a:gd name="T44" fmla="*/ 7 w 549"/>
                <a:gd name="T45" fmla="*/ 386 h 555"/>
                <a:gd name="T46" fmla="*/ 31 w 549"/>
                <a:gd name="T47" fmla="*/ 410 h 555"/>
                <a:gd name="T48" fmla="*/ 67 w 549"/>
                <a:gd name="T49" fmla="*/ 414 h 555"/>
                <a:gd name="T50" fmla="*/ 72 w 549"/>
                <a:gd name="T51" fmla="*/ 414 h 555"/>
                <a:gd name="T52" fmla="*/ 77 w 549"/>
                <a:gd name="T53" fmla="*/ 422 h 555"/>
                <a:gd name="T54" fmla="*/ 84 w 549"/>
                <a:gd name="T55" fmla="*/ 443 h 555"/>
                <a:gd name="T56" fmla="*/ 103 w 549"/>
                <a:gd name="T57" fmla="*/ 522 h 555"/>
                <a:gd name="T58" fmla="*/ 125 w 549"/>
                <a:gd name="T59" fmla="*/ 554 h 555"/>
                <a:gd name="T60" fmla="*/ 164 w 549"/>
                <a:gd name="T61" fmla="*/ 536 h 555"/>
                <a:gd name="T62" fmla="*/ 190 w 549"/>
                <a:gd name="T63" fmla="*/ 520 h 555"/>
                <a:gd name="T64" fmla="*/ 206 w 549"/>
                <a:gd name="T65" fmla="*/ 489 h 555"/>
                <a:gd name="T66" fmla="*/ 242 w 549"/>
                <a:gd name="T67" fmla="*/ 450 h 555"/>
                <a:gd name="T68" fmla="*/ 274 w 549"/>
                <a:gd name="T69" fmla="*/ 424 h 555"/>
                <a:gd name="T70" fmla="*/ 312 w 549"/>
                <a:gd name="T71" fmla="*/ 405 h 555"/>
                <a:gd name="T72" fmla="*/ 374 w 549"/>
                <a:gd name="T73" fmla="*/ 426 h 555"/>
                <a:gd name="T74" fmla="*/ 396 w 549"/>
                <a:gd name="T75" fmla="*/ 448 h 555"/>
                <a:gd name="T76" fmla="*/ 410 w 549"/>
                <a:gd name="T77" fmla="*/ 455 h 555"/>
                <a:gd name="T78" fmla="*/ 444 w 549"/>
                <a:gd name="T79" fmla="*/ 453 h 555"/>
                <a:gd name="T80" fmla="*/ 463 w 549"/>
                <a:gd name="T81" fmla="*/ 453 h 555"/>
                <a:gd name="T82" fmla="*/ 490 w 549"/>
                <a:gd name="T83" fmla="*/ 458 h 555"/>
                <a:gd name="T84" fmla="*/ 492 w 549"/>
                <a:gd name="T85" fmla="*/ 424 h 555"/>
                <a:gd name="T86" fmla="*/ 504 w 549"/>
                <a:gd name="T87" fmla="*/ 400 h 555"/>
                <a:gd name="T88" fmla="*/ 524 w 549"/>
                <a:gd name="T89" fmla="*/ 368 h 555"/>
                <a:gd name="T90" fmla="*/ 532 w 549"/>
                <a:gd name="T91" fmla="*/ 328 h 555"/>
                <a:gd name="T92" fmla="*/ 532 w 549"/>
                <a:gd name="T93" fmla="*/ 280 h 555"/>
                <a:gd name="T94" fmla="*/ 540 w 549"/>
                <a:gd name="T95" fmla="*/ 256 h 555"/>
                <a:gd name="T96" fmla="*/ 548 w 549"/>
                <a:gd name="T97" fmla="*/ 208 h 555"/>
                <a:gd name="T98" fmla="*/ 548 w 549"/>
                <a:gd name="T99" fmla="*/ 168 h 555"/>
                <a:gd name="T100" fmla="*/ 524 w 549"/>
                <a:gd name="T101" fmla="*/ 136 h 555"/>
                <a:gd name="T102" fmla="*/ 516 w 549"/>
                <a:gd name="T103" fmla="*/ 88 h 555"/>
                <a:gd name="T104" fmla="*/ 508 w 549"/>
                <a:gd name="T105" fmla="*/ 56 h 555"/>
                <a:gd name="T106" fmla="*/ 500 w 549"/>
                <a:gd name="T107" fmla="*/ 40 h 555"/>
                <a:gd name="T108" fmla="*/ 492 w 549"/>
                <a:gd name="T109" fmla="*/ 32 h 555"/>
                <a:gd name="T110" fmla="*/ 484 w 549"/>
                <a:gd name="T111" fmla="*/ 32 h 555"/>
                <a:gd name="T112" fmla="*/ 428 w 549"/>
                <a:gd name="T113" fmla="*/ 40 h 555"/>
                <a:gd name="T114" fmla="*/ 412 w 549"/>
                <a:gd name="T115" fmla="*/ 32 h 555"/>
                <a:gd name="T116" fmla="*/ 404 w 549"/>
                <a:gd name="T117" fmla="*/ 24 h 5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49" h="555">
                  <a:moveTo>
                    <a:pt x="404" y="24"/>
                  </a:moveTo>
                  <a:lnTo>
                    <a:pt x="380" y="24"/>
                  </a:lnTo>
                  <a:lnTo>
                    <a:pt x="348" y="24"/>
                  </a:lnTo>
                  <a:lnTo>
                    <a:pt x="316" y="32"/>
                  </a:lnTo>
                  <a:lnTo>
                    <a:pt x="292" y="24"/>
                  </a:lnTo>
                  <a:lnTo>
                    <a:pt x="260" y="16"/>
                  </a:lnTo>
                  <a:lnTo>
                    <a:pt x="244" y="8"/>
                  </a:lnTo>
                  <a:lnTo>
                    <a:pt x="220" y="0"/>
                  </a:lnTo>
                  <a:lnTo>
                    <a:pt x="244" y="32"/>
                  </a:lnTo>
                  <a:lnTo>
                    <a:pt x="268" y="72"/>
                  </a:lnTo>
                  <a:lnTo>
                    <a:pt x="300" y="112"/>
                  </a:lnTo>
                  <a:lnTo>
                    <a:pt x="300" y="152"/>
                  </a:lnTo>
                  <a:lnTo>
                    <a:pt x="268" y="176"/>
                  </a:lnTo>
                  <a:lnTo>
                    <a:pt x="228" y="216"/>
                  </a:lnTo>
                  <a:lnTo>
                    <a:pt x="204" y="240"/>
                  </a:lnTo>
                  <a:lnTo>
                    <a:pt x="188" y="272"/>
                  </a:lnTo>
                  <a:lnTo>
                    <a:pt x="172" y="296"/>
                  </a:lnTo>
                  <a:lnTo>
                    <a:pt x="156" y="336"/>
                  </a:lnTo>
                  <a:lnTo>
                    <a:pt x="140" y="360"/>
                  </a:lnTo>
                  <a:lnTo>
                    <a:pt x="108" y="360"/>
                  </a:lnTo>
                  <a:lnTo>
                    <a:pt x="68" y="344"/>
                  </a:lnTo>
                  <a:lnTo>
                    <a:pt x="0" y="369"/>
                  </a:lnTo>
                  <a:lnTo>
                    <a:pt x="7" y="386"/>
                  </a:lnTo>
                  <a:lnTo>
                    <a:pt x="31" y="410"/>
                  </a:lnTo>
                  <a:lnTo>
                    <a:pt x="67" y="414"/>
                  </a:lnTo>
                  <a:lnTo>
                    <a:pt x="72" y="414"/>
                  </a:lnTo>
                  <a:lnTo>
                    <a:pt x="77" y="422"/>
                  </a:lnTo>
                  <a:lnTo>
                    <a:pt x="84" y="443"/>
                  </a:lnTo>
                  <a:lnTo>
                    <a:pt x="103" y="522"/>
                  </a:lnTo>
                  <a:lnTo>
                    <a:pt x="125" y="554"/>
                  </a:lnTo>
                  <a:lnTo>
                    <a:pt x="164" y="536"/>
                  </a:lnTo>
                  <a:lnTo>
                    <a:pt x="190" y="520"/>
                  </a:lnTo>
                  <a:lnTo>
                    <a:pt x="206" y="489"/>
                  </a:lnTo>
                  <a:lnTo>
                    <a:pt x="242" y="450"/>
                  </a:lnTo>
                  <a:lnTo>
                    <a:pt x="274" y="424"/>
                  </a:lnTo>
                  <a:lnTo>
                    <a:pt x="312" y="405"/>
                  </a:lnTo>
                  <a:lnTo>
                    <a:pt x="374" y="426"/>
                  </a:lnTo>
                  <a:lnTo>
                    <a:pt x="396" y="448"/>
                  </a:lnTo>
                  <a:lnTo>
                    <a:pt x="410" y="455"/>
                  </a:lnTo>
                  <a:lnTo>
                    <a:pt x="444" y="453"/>
                  </a:lnTo>
                  <a:lnTo>
                    <a:pt x="463" y="453"/>
                  </a:lnTo>
                  <a:lnTo>
                    <a:pt x="490" y="458"/>
                  </a:lnTo>
                  <a:lnTo>
                    <a:pt x="492" y="424"/>
                  </a:lnTo>
                  <a:lnTo>
                    <a:pt x="504" y="400"/>
                  </a:lnTo>
                  <a:lnTo>
                    <a:pt x="524" y="368"/>
                  </a:lnTo>
                  <a:lnTo>
                    <a:pt x="532" y="328"/>
                  </a:lnTo>
                  <a:lnTo>
                    <a:pt x="532" y="280"/>
                  </a:lnTo>
                  <a:lnTo>
                    <a:pt x="540" y="256"/>
                  </a:lnTo>
                  <a:lnTo>
                    <a:pt x="548" y="208"/>
                  </a:lnTo>
                  <a:lnTo>
                    <a:pt x="548" y="168"/>
                  </a:lnTo>
                  <a:lnTo>
                    <a:pt x="524" y="136"/>
                  </a:lnTo>
                  <a:lnTo>
                    <a:pt x="516" y="88"/>
                  </a:lnTo>
                  <a:lnTo>
                    <a:pt x="508" y="56"/>
                  </a:lnTo>
                  <a:lnTo>
                    <a:pt x="500" y="40"/>
                  </a:lnTo>
                  <a:lnTo>
                    <a:pt x="492" y="32"/>
                  </a:lnTo>
                  <a:lnTo>
                    <a:pt x="484" y="32"/>
                  </a:lnTo>
                  <a:lnTo>
                    <a:pt x="428" y="40"/>
                  </a:lnTo>
                  <a:lnTo>
                    <a:pt x="412" y="32"/>
                  </a:lnTo>
                  <a:lnTo>
                    <a:pt x="404" y="24"/>
                  </a:lnTo>
                </a:path>
              </a:pathLst>
            </a:custGeom>
            <a:solidFill>
              <a:srgbClr val="F333FF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4"/>
            <p:cNvSpPr>
              <a:spLocks/>
            </p:cNvSpPr>
            <p:nvPr/>
          </p:nvSpPr>
          <p:spPr bwMode="auto">
            <a:xfrm>
              <a:off x="4616" y="1779"/>
              <a:ext cx="545" cy="561"/>
            </a:xfrm>
            <a:custGeom>
              <a:avLst/>
              <a:gdLst>
                <a:gd name="T0" fmla="*/ 496 w 545"/>
                <a:gd name="T1" fmla="*/ 24 h 561"/>
                <a:gd name="T2" fmla="*/ 456 w 545"/>
                <a:gd name="T3" fmla="*/ 72 h 561"/>
                <a:gd name="T4" fmla="*/ 440 w 545"/>
                <a:gd name="T5" fmla="*/ 104 h 561"/>
                <a:gd name="T6" fmla="*/ 416 w 545"/>
                <a:gd name="T7" fmla="*/ 176 h 561"/>
                <a:gd name="T8" fmla="*/ 368 w 545"/>
                <a:gd name="T9" fmla="*/ 168 h 561"/>
                <a:gd name="T10" fmla="*/ 336 w 545"/>
                <a:gd name="T11" fmla="*/ 152 h 561"/>
                <a:gd name="T12" fmla="*/ 312 w 545"/>
                <a:gd name="T13" fmla="*/ 88 h 561"/>
                <a:gd name="T14" fmla="*/ 240 w 545"/>
                <a:gd name="T15" fmla="*/ 72 h 561"/>
                <a:gd name="T16" fmla="*/ 192 w 545"/>
                <a:gd name="T17" fmla="*/ 64 h 561"/>
                <a:gd name="T18" fmla="*/ 224 w 545"/>
                <a:gd name="T19" fmla="*/ 120 h 561"/>
                <a:gd name="T20" fmla="*/ 232 w 545"/>
                <a:gd name="T21" fmla="*/ 168 h 561"/>
                <a:gd name="T22" fmla="*/ 208 w 545"/>
                <a:gd name="T23" fmla="*/ 184 h 561"/>
                <a:gd name="T24" fmla="*/ 144 w 545"/>
                <a:gd name="T25" fmla="*/ 128 h 561"/>
                <a:gd name="T26" fmla="*/ 80 w 545"/>
                <a:gd name="T27" fmla="*/ 112 h 561"/>
                <a:gd name="T28" fmla="*/ 32 w 545"/>
                <a:gd name="T29" fmla="*/ 56 h 561"/>
                <a:gd name="T30" fmla="*/ 24 w 545"/>
                <a:gd name="T31" fmla="*/ 24 h 561"/>
                <a:gd name="T32" fmla="*/ 8 w 545"/>
                <a:gd name="T33" fmla="*/ 56 h 561"/>
                <a:gd name="T34" fmla="*/ 32 w 545"/>
                <a:gd name="T35" fmla="*/ 192 h 561"/>
                <a:gd name="T36" fmla="*/ 112 w 545"/>
                <a:gd name="T37" fmla="*/ 224 h 561"/>
                <a:gd name="T38" fmla="*/ 136 w 545"/>
                <a:gd name="T39" fmla="*/ 232 h 561"/>
                <a:gd name="T40" fmla="*/ 240 w 545"/>
                <a:gd name="T41" fmla="*/ 272 h 561"/>
                <a:gd name="T42" fmla="*/ 192 w 545"/>
                <a:gd name="T43" fmla="*/ 320 h 561"/>
                <a:gd name="T44" fmla="*/ 120 w 545"/>
                <a:gd name="T45" fmla="*/ 344 h 561"/>
                <a:gd name="T46" fmla="*/ 96 w 545"/>
                <a:gd name="T47" fmla="*/ 408 h 561"/>
                <a:gd name="T48" fmla="*/ 96 w 545"/>
                <a:gd name="T49" fmla="*/ 464 h 561"/>
                <a:gd name="T50" fmla="*/ 120 w 545"/>
                <a:gd name="T51" fmla="*/ 488 h 561"/>
                <a:gd name="T52" fmla="*/ 168 w 545"/>
                <a:gd name="T53" fmla="*/ 464 h 561"/>
                <a:gd name="T54" fmla="*/ 208 w 545"/>
                <a:gd name="T55" fmla="*/ 480 h 561"/>
                <a:gd name="T56" fmla="*/ 240 w 545"/>
                <a:gd name="T57" fmla="*/ 536 h 561"/>
                <a:gd name="T58" fmla="*/ 288 w 545"/>
                <a:gd name="T59" fmla="*/ 552 h 561"/>
                <a:gd name="T60" fmla="*/ 360 w 545"/>
                <a:gd name="T61" fmla="*/ 544 h 561"/>
                <a:gd name="T62" fmla="*/ 400 w 545"/>
                <a:gd name="T63" fmla="*/ 552 h 561"/>
                <a:gd name="T64" fmla="*/ 440 w 545"/>
                <a:gd name="T65" fmla="*/ 472 h 561"/>
                <a:gd name="T66" fmla="*/ 480 w 545"/>
                <a:gd name="T67" fmla="*/ 408 h 561"/>
                <a:gd name="T68" fmla="*/ 448 w 545"/>
                <a:gd name="T69" fmla="*/ 304 h 561"/>
                <a:gd name="T70" fmla="*/ 456 w 545"/>
                <a:gd name="T71" fmla="*/ 232 h 561"/>
                <a:gd name="T72" fmla="*/ 456 w 545"/>
                <a:gd name="T73" fmla="*/ 192 h 561"/>
                <a:gd name="T74" fmla="*/ 472 w 545"/>
                <a:gd name="T75" fmla="*/ 152 h 561"/>
                <a:gd name="T76" fmla="*/ 544 w 545"/>
                <a:gd name="T77" fmla="*/ 112 h 561"/>
                <a:gd name="T78" fmla="*/ 520 w 545"/>
                <a:gd name="T79" fmla="*/ 64 h 561"/>
                <a:gd name="T80" fmla="*/ 520 w 545"/>
                <a:gd name="T81" fmla="*/ 16 h 561"/>
                <a:gd name="T82" fmla="*/ 504 w 545"/>
                <a:gd name="T83" fmla="*/ 16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45" h="561">
                  <a:moveTo>
                    <a:pt x="504" y="16"/>
                  </a:moveTo>
                  <a:lnTo>
                    <a:pt x="496" y="24"/>
                  </a:lnTo>
                  <a:lnTo>
                    <a:pt x="488" y="40"/>
                  </a:lnTo>
                  <a:lnTo>
                    <a:pt x="456" y="72"/>
                  </a:lnTo>
                  <a:lnTo>
                    <a:pt x="440" y="80"/>
                  </a:lnTo>
                  <a:lnTo>
                    <a:pt x="440" y="104"/>
                  </a:lnTo>
                  <a:lnTo>
                    <a:pt x="432" y="168"/>
                  </a:lnTo>
                  <a:lnTo>
                    <a:pt x="416" y="176"/>
                  </a:lnTo>
                  <a:lnTo>
                    <a:pt x="384" y="176"/>
                  </a:lnTo>
                  <a:lnTo>
                    <a:pt x="368" y="168"/>
                  </a:lnTo>
                  <a:lnTo>
                    <a:pt x="360" y="168"/>
                  </a:lnTo>
                  <a:lnTo>
                    <a:pt x="336" y="152"/>
                  </a:lnTo>
                  <a:lnTo>
                    <a:pt x="320" y="112"/>
                  </a:lnTo>
                  <a:lnTo>
                    <a:pt x="312" y="88"/>
                  </a:lnTo>
                  <a:lnTo>
                    <a:pt x="288" y="88"/>
                  </a:lnTo>
                  <a:lnTo>
                    <a:pt x="240" y="72"/>
                  </a:lnTo>
                  <a:lnTo>
                    <a:pt x="200" y="64"/>
                  </a:lnTo>
                  <a:lnTo>
                    <a:pt x="192" y="64"/>
                  </a:lnTo>
                  <a:lnTo>
                    <a:pt x="184" y="72"/>
                  </a:lnTo>
                  <a:lnTo>
                    <a:pt x="224" y="120"/>
                  </a:lnTo>
                  <a:lnTo>
                    <a:pt x="240" y="144"/>
                  </a:lnTo>
                  <a:lnTo>
                    <a:pt x="232" y="168"/>
                  </a:lnTo>
                  <a:lnTo>
                    <a:pt x="216" y="200"/>
                  </a:lnTo>
                  <a:lnTo>
                    <a:pt x="208" y="184"/>
                  </a:lnTo>
                  <a:lnTo>
                    <a:pt x="168" y="144"/>
                  </a:lnTo>
                  <a:lnTo>
                    <a:pt x="144" y="128"/>
                  </a:lnTo>
                  <a:lnTo>
                    <a:pt x="112" y="128"/>
                  </a:lnTo>
                  <a:lnTo>
                    <a:pt x="80" y="112"/>
                  </a:lnTo>
                  <a:lnTo>
                    <a:pt x="40" y="80"/>
                  </a:lnTo>
                  <a:lnTo>
                    <a:pt x="32" y="56"/>
                  </a:lnTo>
                  <a:lnTo>
                    <a:pt x="40" y="40"/>
                  </a:lnTo>
                  <a:lnTo>
                    <a:pt x="24" y="24"/>
                  </a:lnTo>
                  <a:lnTo>
                    <a:pt x="0" y="0"/>
                  </a:lnTo>
                  <a:lnTo>
                    <a:pt x="8" y="56"/>
                  </a:lnTo>
                  <a:lnTo>
                    <a:pt x="16" y="120"/>
                  </a:lnTo>
                  <a:lnTo>
                    <a:pt x="32" y="192"/>
                  </a:lnTo>
                  <a:lnTo>
                    <a:pt x="88" y="224"/>
                  </a:lnTo>
                  <a:lnTo>
                    <a:pt x="112" y="224"/>
                  </a:lnTo>
                  <a:lnTo>
                    <a:pt x="120" y="216"/>
                  </a:lnTo>
                  <a:lnTo>
                    <a:pt x="136" y="232"/>
                  </a:lnTo>
                  <a:lnTo>
                    <a:pt x="184" y="264"/>
                  </a:lnTo>
                  <a:lnTo>
                    <a:pt x="240" y="272"/>
                  </a:lnTo>
                  <a:lnTo>
                    <a:pt x="240" y="288"/>
                  </a:lnTo>
                  <a:lnTo>
                    <a:pt x="192" y="320"/>
                  </a:lnTo>
                  <a:lnTo>
                    <a:pt x="152" y="328"/>
                  </a:lnTo>
                  <a:lnTo>
                    <a:pt x="120" y="344"/>
                  </a:lnTo>
                  <a:lnTo>
                    <a:pt x="96" y="384"/>
                  </a:lnTo>
                  <a:lnTo>
                    <a:pt x="96" y="408"/>
                  </a:lnTo>
                  <a:lnTo>
                    <a:pt x="104" y="440"/>
                  </a:lnTo>
                  <a:lnTo>
                    <a:pt x="96" y="464"/>
                  </a:lnTo>
                  <a:lnTo>
                    <a:pt x="96" y="472"/>
                  </a:lnTo>
                  <a:lnTo>
                    <a:pt x="120" y="488"/>
                  </a:lnTo>
                  <a:lnTo>
                    <a:pt x="152" y="480"/>
                  </a:lnTo>
                  <a:lnTo>
                    <a:pt x="168" y="464"/>
                  </a:lnTo>
                  <a:lnTo>
                    <a:pt x="192" y="440"/>
                  </a:lnTo>
                  <a:lnTo>
                    <a:pt x="208" y="480"/>
                  </a:lnTo>
                  <a:lnTo>
                    <a:pt x="208" y="520"/>
                  </a:lnTo>
                  <a:lnTo>
                    <a:pt x="240" y="536"/>
                  </a:lnTo>
                  <a:lnTo>
                    <a:pt x="264" y="544"/>
                  </a:lnTo>
                  <a:lnTo>
                    <a:pt x="288" y="552"/>
                  </a:lnTo>
                  <a:lnTo>
                    <a:pt x="328" y="560"/>
                  </a:lnTo>
                  <a:lnTo>
                    <a:pt x="360" y="544"/>
                  </a:lnTo>
                  <a:lnTo>
                    <a:pt x="392" y="552"/>
                  </a:lnTo>
                  <a:lnTo>
                    <a:pt x="400" y="552"/>
                  </a:lnTo>
                  <a:lnTo>
                    <a:pt x="416" y="512"/>
                  </a:lnTo>
                  <a:lnTo>
                    <a:pt x="440" y="472"/>
                  </a:lnTo>
                  <a:lnTo>
                    <a:pt x="464" y="456"/>
                  </a:lnTo>
                  <a:lnTo>
                    <a:pt x="480" y="408"/>
                  </a:lnTo>
                  <a:lnTo>
                    <a:pt x="464" y="360"/>
                  </a:lnTo>
                  <a:lnTo>
                    <a:pt x="448" y="304"/>
                  </a:lnTo>
                  <a:lnTo>
                    <a:pt x="448" y="272"/>
                  </a:lnTo>
                  <a:lnTo>
                    <a:pt x="456" y="232"/>
                  </a:lnTo>
                  <a:lnTo>
                    <a:pt x="464" y="216"/>
                  </a:lnTo>
                  <a:lnTo>
                    <a:pt x="456" y="192"/>
                  </a:lnTo>
                  <a:lnTo>
                    <a:pt x="456" y="168"/>
                  </a:lnTo>
                  <a:lnTo>
                    <a:pt x="472" y="152"/>
                  </a:lnTo>
                  <a:lnTo>
                    <a:pt x="520" y="136"/>
                  </a:lnTo>
                  <a:lnTo>
                    <a:pt x="544" y="112"/>
                  </a:lnTo>
                  <a:lnTo>
                    <a:pt x="512" y="88"/>
                  </a:lnTo>
                  <a:lnTo>
                    <a:pt x="520" y="64"/>
                  </a:lnTo>
                  <a:lnTo>
                    <a:pt x="536" y="40"/>
                  </a:lnTo>
                  <a:lnTo>
                    <a:pt x="520" y="16"/>
                  </a:lnTo>
                  <a:lnTo>
                    <a:pt x="504" y="8"/>
                  </a:lnTo>
                  <a:lnTo>
                    <a:pt x="504" y="16"/>
                  </a:lnTo>
                </a:path>
              </a:pathLst>
            </a:custGeom>
            <a:solidFill>
              <a:srgbClr val="009100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3432" y="347"/>
              <a:ext cx="1609" cy="1073"/>
            </a:xfrm>
            <a:custGeom>
              <a:avLst/>
              <a:gdLst>
                <a:gd name="T0" fmla="*/ 1512 w 1609"/>
                <a:gd name="T1" fmla="*/ 912 h 1073"/>
                <a:gd name="T2" fmla="*/ 1544 w 1609"/>
                <a:gd name="T3" fmla="*/ 840 h 1073"/>
                <a:gd name="T4" fmla="*/ 1608 w 1609"/>
                <a:gd name="T5" fmla="*/ 728 h 1073"/>
                <a:gd name="T6" fmla="*/ 1576 w 1609"/>
                <a:gd name="T7" fmla="*/ 568 h 1073"/>
                <a:gd name="T8" fmla="*/ 1440 w 1609"/>
                <a:gd name="T9" fmla="*/ 552 h 1073"/>
                <a:gd name="T10" fmla="*/ 1336 w 1609"/>
                <a:gd name="T11" fmla="*/ 552 h 1073"/>
                <a:gd name="T12" fmla="*/ 1208 w 1609"/>
                <a:gd name="T13" fmla="*/ 504 h 1073"/>
                <a:gd name="T14" fmla="*/ 1160 w 1609"/>
                <a:gd name="T15" fmla="*/ 392 h 1073"/>
                <a:gd name="T16" fmla="*/ 1256 w 1609"/>
                <a:gd name="T17" fmla="*/ 304 h 1073"/>
                <a:gd name="T18" fmla="*/ 1328 w 1609"/>
                <a:gd name="T19" fmla="*/ 344 h 1073"/>
                <a:gd name="T20" fmla="*/ 1368 w 1609"/>
                <a:gd name="T21" fmla="*/ 288 h 1073"/>
                <a:gd name="T22" fmla="*/ 1368 w 1609"/>
                <a:gd name="T23" fmla="*/ 232 h 1073"/>
                <a:gd name="T24" fmla="*/ 1296 w 1609"/>
                <a:gd name="T25" fmla="*/ 264 h 1073"/>
                <a:gd name="T26" fmla="*/ 1240 w 1609"/>
                <a:gd name="T27" fmla="*/ 208 h 1073"/>
                <a:gd name="T28" fmla="*/ 1168 w 1609"/>
                <a:gd name="T29" fmla="*/ 184 h 1073"/>
                <a:gd name="T30" fmla="*/ 1160 w 1609"/>
                <a:gd name="T31" fmla="*/ 160 h 1073"/>
                <a:gd name="T32" fmla="*/ 1072 w 1609"/>
                <a:gd name="T33" fmla="*/ 160 h 1073"/>
                <a:gd name="T34" fmla="*/ 984 w 1609"/>
                <a:gd name="T35" fmla="*/ 112 h 1073"/>
                <a:gd name="T36" fmla="*/ 768 w 1609"/>
                <a:gd name="T37" fmla="*/ 112 h 1073"/>
                <a:gd name="T38" fmla="*/ 552 w 1609"/>
                <a:gd name="T39" fmla="*/ 96 h 1073"/>
                <a:gd name="T40" fmla="*/ 264 w 1609"/>
                <a:gd name="T41" fmla="*/ 48 h 1073"/>
                <a:gd name="T42" fmla="*/ 0 w 1609"/>
                <a:gd name="T43" fmla="*/ 0 h 1073"/>
                <a:gd name="T44" fmla="*/ 24 w 1609"/>
                <a:gd name="T45" fmla="*/ 56 h 1073"/>
                <a:gd name="T46" fmla="*/ 96 w 1609"/>
                <a:gd name="T47" fmla="*/ 72 h 1073"/>
                <a:gd name="T48" fmla="*/ 160 w 1609"/>
                <a:gd name="T49" fmla="*/ 88 h 1073"/>
                <a:gd name="T50" fmla="*/ 216 w 1609"/>
                <a:gd name="T51" fmla="*/ 144 h 1073"/>
                <a:gd name="T52" fmla="*/ 256 w 1609"/>
                <a:gd name="T53" fmla="*/ 200 h 1073"/>
                <a:gd name="T54" fmla="*/ 304 w 1609"/>
                <a:gd name="T55" fmla="*/ 248 h 1073"/>
                <a:gd name="T56" fmla="*/ 360 w 1609"/>
                <a:gd name="T57" fmla="*/ 280 h 1073"/>
                <a:gd name="T58" fmla="*/ 432 w 1609"/>
                <a:gd name="T59" fmla="*/ 312 h 1073"/>
                <a:gd name="T60" fmla="*/ 480 w 1609"/>
                <a:gd name="T61" fmla="*/ 280 h 1073"/>
                <a:gd name="T62" fmla="*/ 560 w 1609"/>
                <a:gd name="T63" fmla="*/ 296 h 1073"/>
                <a:gd name="T64" fmla="*/ 568 w 1609"/>
                <a:gd name="T65" fmla="*/ 360 h 1073"/>
                <a:gd name="T66" fmla="*/ 592 w 1609"/>
                <a:gd name="T67" fmla="*/ 448 h 1073"/>
                <a:gd name="T68" fmla="*/ 624 w 1609"/>
                <a:gd name="T69" fmla="*/ 504 h 1073"/>
                <a:gd name="T70" fmla="*/ 688 w 1609"/>
                <a:gd name="T71" fmla="*/ 664 h 1073"/>
                <a:gd name="T72" fmla="*/ 736 w 1609"/>
                <a:gd name="T73" fmla="*/ 768 h 1073"/>
                <a:gd name="T74" fmla="*/ 784 w 1609"/>
                <a:gd name="T75" fmla="*/ 816 h 1073"/>
                <a:gd name="T76" fmla="*/ 864 w 1609"/>
                <a:gd name="T77" fmla="*/ 856 h 1073"/>
                <a:gd name="T78" fmla="*/ 976 w 1609"/>
                <a:gd name="T79" fmla="*/ 952 h 1073"/>
                <a:gd name="T80" fmla="*/ 1096 w 1609"/>
                <a:gd name="T81" fmla="*/ 944 h 1073"/>
                <a:gd name="T82" fmla="*/ 1184 w 1609"/>
                <a:gd name="T83" fmla="*/ 928 h 1073"/>
                <a:gd name="T84" fmla="*/ 1368 w 1609"/>
                <a:gd name="T85" fmla="*/ 1072 h 1073"/>
                <a:gd name="T86" fmla="*/ 1400 w 1609"/>
                <a:gd name="T87" fmla="*/ 1040 h 1073"/>
                <a:gd name="T88" fmla="*/ 1520 w 1609"/>
                <a:gd name="T89" fmla="*/ 1048 h 1073"/>
                <a:gd name="T90" fmla="*/ 1568 w 1609"/>
                <a:gd name="T91" fmla="*/ 960 h 10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609" h="1073">
                  <a:moveTo>
                    <a:pt x="1568" y="960"/>
                  </a:moveTo>
                  <a:lnTo>
                    <a:pt x="1544" y="960"/>
                  </a:lnTo>
                  <a:lnTo>
                    <a:pt x="1512" y="912"/>
                  </a:lnTo>
                  <a:lnTo>
                    <a:pt x="1528" y="888"/>
                  </a:lnTo>
                  <a:lnTo>
                    <a:pt x="1552" y="872"/>
                  </a:lnTo>
                  <a:lnTo>
                    <a:pt x="1544" y="840"/>
                  </a:lnTo>
                  <a:lnTo>
                    <a:pt x="1544" y="784"/>
                  </a:lnTo>
                  <a:lnTo>
                    <a:pt x="1576" y="736"/>
                  </a:lnTo>
                  <a:lnTo>
                    <a:pt x="1608" y="728"/>
                  </a:lnTo>
                  <a:lnTo>
                    <a:pt x="1568" y="680"/>
                  </a:lnTo>
                  <a:lnTo>
                    <a:pt x="1568" y="632"/>
                  </a:lnTo>
                  <a:lnTo>
                    <a:pt x="1576" y="568"/>
                  </a:lnTo>
                  <a:lnTo>
                    <a:pt x="1504" y="568"/>
                  </a:lnTo>
                  <a:lnTo>
                    <a:pt x="1472" y="544"/>
                  </a:lnTo>
                  <a:lnTo>
                    <a:pt x="1440" y="552"/>
                  </a:lnTo>
                  <a:lnTo>
                    <a:pt x="1400" y="552"/>
                  </a:lnTo>
                  <a:lnTo>
                    <a:pt x="1368" y="536"/>
                  </a:lnTo>
                  <a:lnTo>
                    <a:pt x="1336" y="552"/>
                  </a:lnTo>
                  <a:lnTo>
                    <a:pt x="1304" y="536"/>
                  </a:lnTo>
                  <a:lnTo>
                    <a:pt x="1240" y="536"/>
                  </a:lnTo>
                  <a:lnTo>
                    <a:pt x="1208" y="504"/>
                  </a:lnTo>
                  <a:lnTo>
                    <a:pt x="1184" y="472"/>
                  </a:lnTo>
                  <a:lnTo>
                    <a:pt x="1152" y="432"/>
                  </a:lnTo>
                  <a:lnTo>
                    <a:pt x="1160" y="392"/>
                  </a:lnTo>
                  <a:lnTo>
                    <a:pt x="1168" y="344"/>
                  </a:lnTo>
                  <a:lnTo>
                    <a:pt x="1216" y="336"/>
                  </a:lnTo>
                  <a:lnTo>
                    <a:pt x="1256" y="304"/>
                  </a:lnTo>
                  <a:lnTo>
                    <a:pt x="1272" y="336"/>
                  </a:lnTo>
                  <a:lnTo>
                    <a:pt x="1296" y="352"/>
                  </a:lnTo>
                  <a:lnTo>
                    <a:pt x="1328" y="344"/>
                  </a:lnTo>
                  <a:lnTo>
                    <a:pt x="1336" y="360"/>
                  </a:lnTo>
                  <a:lnTo>
                    <a:pt x="1360" y="328"/>
                  </a:lnTo>
                  <a:lnTo>
                    <a:pt x="1368" y="288"/>
                  </a:lnTo>
                  <a:lnTo>
                    <a:pt x="1408" y="272"/>
                  </a:lnTo>
                  <a:lnTo>
                    <a:pt x="1408" y="232"/>
                  </a:lnTo>
                  <a:lnTo>
                    <a:pt x="1368" y="232"/>
                  </a:lnTo>
                  <a:lnTo>
                    <a:pt x="1344" y="240"/>
                  </a:lnTo>
                  <a:lnTo>
                    <a:pt x="1328" y="256"/>
                  </a:lnTo>
                  <a:lnTo>
                    <a:pt x="1296" y="264"/>
                  </a:lnTo>
                  <a:lnTo>
                    <a:pt x="1280" y="248"/>
                  </a:lnTo>
                  <a:lnTo>
                    <a:pt x="1280" y="224"/>
                  </a:lnTo>
                  <a:lnTo>
                    <a:pt x="1240" y="208"/>
                  </a:lnTo>
                  <a:lnTo>
                    <a:pt x="1216" y="208"/>
                  </a:lnTo>
                  <a:lnTo>
                    <a:pt x="1200" y="200"/>
                  </a:lnTo>
                  <a:lnTo>
                    <a:pt x="1168" y="184"/>
                  </a:lnTo>
                  <a:lnTo>
                    <a:pt x="1192" y="176"/>
                  </a:lnTo>
                  <a:lnTo>
                    <a:pt x="1176" y="160"/>
                  </a:lnTo>
                  <a:lnTo>
                    <a:pt x="1160" y="160"/>
                  </a:lnTo>
                  <a:lnTo>
                    <a:pt x="1136" y="160"/>
                  </a:lnTo>
                  <a:lnTo>
                    <a:pt x="1104" y="168"/>
                  </a:lnTo>
                  <a:lnTo>
                    <a:pt x="1072" y="160"/>
                  </a:lnTo>
                  <a:lnTo>
                    <a:pt x="1032" y="144"/>
                  </a:lnTo>
                  <a:lnTo>
                    <a:pt x="1000" y="128"/>
                  </a:lnTo>
                  <a:lnTo>
                    <a:pt x="984" y="112"/>
                  </a:lnTo>
                  <a:lnTo>
                    <a:pt x="936" y="104"/>
                  </a:lnTo>
                  <a:lnTo>
                    <a:pt x="880" y="112"/>
                  </a:lnTo>
                  <a:lnTo>
                    <a:pt x="768" y="112"/>
                  </a:lnTo>
                  <a:lnTo>
                    <a:pt x="720" y="104"/>
                  </a:lnTo>
                  <a:lnTo>
                    <a:pt x="616" y="96"/>
                  </a:lnTo>
                  <a:lnTo>
                    <a:pt x="552" y="96"/>
                  </a:lnTo>
                  <a:lnTo>
                    <a:pt x="456" y="72"/>
                  </a:lnTo>
                  <a:lnTo>
                    <a:pt x="352" y="64"/>
                  </a:lnTo>
                  <a:lnTo>
                    <a:pt x="264" y="48"/>
                  </a:lnTo>
                  <a:lnTo>
                    <a:pt x="192" y="32"/>
                  </a:lnTo>
                  <a:lnTo>
                    <a:pt x="96" y="8"/>
                  </a:lnTo>
                  <a:lnTo>
                    <a:pt x="0" y="0"/>
                  </a:lnTo>
                  <a:lnTo>
                    <a:pt x="16" y="24"/>
                  </a:lnTo>
                  <a:lnTo>
                    <a:pt x="24" y="40"/>
                  </a:lnTo>
                  <a:lnTo>
                    <a:pt x="24" y="56"/>
                  </a:lnTo>
                  <a:lnTo>
                    <a:pt x="48" y="56"/>
                  </a:lnTo>
                  <a:lnTo>
                    <a:pt x="72" y="64"/>
                  </a:lnTo>
                  <a:lnTo>
                    <a:pt x="96" y="72"/>
                  </a:lnTo>
                  <a:lnTo>
                    <a:pt x="128" y="80"/>
                  </a:lnTo>
                  <a:lnTo>
                    <a:pt x="144" y="88"/>
                  </a:lnTo>
                  <a:lnTo>
                    <a:pt x="160" y="88"/>
                  </a:lnTo>
                  <a:lnTo>
                    <a:pt x="176" y="112"/>
                  </a:lnTo>
                  <a:lnTo>
                    <a:pt x="200" y="112"/>
                  </a:lnTo>
                  <a:lnTo>
                    <a:pt x="216" y="144"/>
                  </a:lnTo>
                  <a:lnTo>
                    <a:pt x="232" y="168"/>
                  </a:lnTo>
                  <a:lnTo>
                    <a:pt x="240" y="184"/>
                  </a:lnTo>
                  <a:lnTo>
                    <a:pt x="256" y="200"/>
                  </a:lnTo>
                  <a:lnTo>
                    <a:pt x="264" y="224"/>
                  </a:lnTo>
                  <a:lnTo>
                    <a:pt x="288" y="232"/>
                  </a:lnTo>
                  <a:lnTo>
                    <a:pt x="304" y="248"/>
                  </a:lnTo>
                  <a:lnTo>
                    <a:pt x="328" y="256"/>
                  </a:lnTo>
                  <a:lnTo>
                    <a:pt x="344" y="272"/>
                  </a:lnTo>
                  <a:lnTo>
                    <a:pt x="360" y="280"/>
                  </a:lnTo>
                  <a:lnTo>
                    <a:pt x="384" y="296"/>
                  </a:lnTo>
                  <a:lnTo>
                    <a:pt x="400" y="320"/>
                  </a:lnTo>
                  <a:lnTo>
                    <a:pt x="432" y="312"/>
                  </a:lnTo>
                  <a:lnTo>
                    <a:pt x="448" y="296"/>
                  </a:lnTo>
                  <a:lnTo>
                    <a:pt x="464" y="272"/>
                  </a:lnTo>
                  <a:lnTo>
                    <a:pt x="480" y="280"/>
                  </a:lnTo>
                  <a:lnTo>
                    <a:pt x="520" y="296"/>
                  </a:lnTo>
                  <a:lnTo>
                    <a:pt x="544" y="296"/>
                  </a:lnTo>
                  <a:lnTo>
                    <a:pt x="560" y="296"/>
                  </a:lnTo>
                  <a:lnTo>
                    <a:pt x="568" y="328"/>
                  </a:lnTo>
                  <a:lnTo>
                    <a:pt x="560" y="344"/>
                  </a:lnTo>
                  <a:lnTo>
                    <a:pt x="568" y="360"/>
                  </a:lnTo>
                  <a:lnTo>
                    <a:pt x="584" y="384"/>
                  </a:lnTo>
                  <a:lnTo>
                    <a:pt x="592" y="424"/>
                  </a:lnTo>
                  <a:lnTo>
                    <a:pt x="592" y="448"/>
                  </a:lnTo>
                  <a:lnTo>
                    <a:pt x="600" y="472"/>
                  </a:lnTo>
                  <a:lnTo>
                    <a:pt x="600" y="488"/>
                  </a:lnTo>
                  <a:lnTo>
                    <a:pt x="624" y="504"/>
                  </a:lnTo>
                  <a:lnTo>
                    <a:pt x="632" y="552"/>
                  </a:lnTo>
                  <a:lnTo>
                    <a:pt x="640" y="608"/>
                  </a:lnTo>
                  <a:lnTo>
                    <a:pt x="688" y="664"/>
                  </a:lnTo>
                  <a:lnTo>
                    <a:pt x="720" y="712"/>
                  </a:lnTo>
                  <a:lnTo>
                    <a:pt x="728" y="736"/>
                  </a:lnTo>
                  <a:lnTo>
                    <a:pt x="736" y="768"/>
                  </a:lnTo>
                  <a:lnTo>
                    <a:pt x="736" y="784"/>
                  </a:lnTo>
                  <a:lnTo>
                    <a:pt x="752" y="808"/>
                  </a:lnTo>
                  <a:lnTo>
                    <a:pt x="784" y="816"/>
                  </a:lnTo>
                  <a:lnTo>
                    <a:pt x="808" y="832"/>
                  </a:lnTo>
                  <a:lnTo>
                    <a:pt x="832" y="840"/>
                  </a:lnTo>
                  <a:lnTo>
                    <a:pt x="864" y="856"/>
                  </a:lnTo>
                  <a:lnTo>
                    <a:pt x="904" y="880"/>
                  </a:lnTo>
                  <a:lnTo>
                    <a:pt x="936" y="912"/>
                  </a:lnTo>
                  <a:lnTo>
                    <a:pt x="976" y="952"/>
                  </a:lnTo>
                  <a:lnTo>
                    <a:pt x="1000" y="960"/>
                  </a:lnTo>
                  <a:lnTo>
                    <a:pt x="1064" y="960"/>
                  </a:lnTo>
                  <a:lnTo>
                    <a:pt x="1096" y="944"/>
                  </a:lnTo>
                  <a:lnTo>
                    <a:pt x="1120" y="912"/>
                  </a:lnTo>
                  <a:lnTo>
                    <a:pt x="1136" y="912"/>
                  </a:lnTo>
                  <a:lnTo>
                    <a:pt x="1184" y="928"/>
                  </a:lnTo>
                  <a:lnTo>
                    <a:pt x="1240" y="984"/>
                  </a:lnTo>
                  <a:lnTo>
                    <a:pt x="1304" y="1024"/>
                  </a:lnTo>
                  <a:lnTo>
                    <a:pt x="1368" y="1072"/>
                  </a:lnTo>
                  <a:lnTo>
                    <a:pt x="1392" y="1048"/>
                  </a:lnTo>
                  <a:lnTo>
                    <a:pt x="1392" y="1040"/>
                  </a:lnTo>
                  <a:lnTo>
                    <a:pt x="1400" y="1040"/>
                  </a:lnTo>
                  <a:lnTo>
                    <a:pt x="1440" y="1056"/>
                  </a:lnTo>
                  <a:lnTo>
                    <a:pt x="1472" y="1040"/>
                  </a:lnTo>
                  <a:lnTo>
                    <a:pt x="1520" y="1048"/>
                  </a:lnTo>
                  <a:lnTo>
                    <a:pt x="1560" y="1000"/>
                  </a:lnTo>
                  <a:lnTo>
                    <a:pt x="1568" y="968"/>
                  </a:lnTo>
                  <a:lnTo>
                    <a:pt x="1568" y="960"/>
                  </a:lnTo>
                </a:path>
              </a:pathLst>
            </a:custGeom>
            <a:solidFill>
              <a:srgbClr val="975900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6"/>
            <p:cNvSpPr>
              <a:spLocks/>
            </p:cNvSpPr>
            <p:nvPr/>
          </p:nvSpPr>
          <p:spPr bwMode="auto">
            <a:xfrm>
              <a:off x="4240" y="1187"/>
              <a:ext cx="985" cy="793"/>
            </a:xfrm>
            <a:custGeom>
              <a:avLst/>
              <a:gdLst>
                <a:gd name="T0" fmla="*/ 752 w 985"/>
                <a:gd name="T1" fmla="*/ 144 h 793"/>
                <a:gd name="T2" fmla="*/ 712 w 985"/>
                <a:gd name="T3" fmla="*/ 200 h 793"/>
                <a:gd name="T4" fmla="*/ 664 w 985"/>
                <a:gd name="T5" fmla="*/ 208 h 793"/>
                <a:gd name="T6" fmla="*/ 616 w 985"/>
                <a:gd name="T7" fmla="*/ 200 h 793"/>
                <a:gd name="T8" fmla="*/ 584 w 985"/>
                <a:gd name="T9" fmla="*/ 208 h 793"/>
                <a:gd name="T10" fmla="*/ 520 w 985"/>
                <a:gd name="T11" fmla="*/ 200 h 793"/>
                <a:gd name="T12" fmla="*/ 408 w 985"/>
                <a:gd name="T13" fmla="*/ 128 h 793"/>
                <a:gd name="T14" fmla="*/ 320 w 985"/>
                <a:gd name="T15" fmla="*/ 72 h 793"/>
                <a:gd name="T16" fmla="*/ 264 w 985"/>
                <a:gd name="T17" fmla="*/ 120 h 793"/>
                <a:gd name="T18" fmla="*/ 192 w 985"/>
                <a:gd name="T19" fmla="*/ 120 h 793"/>
                <a:gd name="T20" fmla="*/ 144 w 985"/>
                <a:gd name="T21" fmla="*/ 88 h 793"/>
                <a:gd name="T22" fmla="*/ 96 w 985"/>
                <a:gd name="T23" fmla="*/ 40 h 793"/>
                <a:gd name="T24" fmla="*/ 24 w 985"/>
                <a:gd name="T25" fmla="*/ 8 h 793"/>
                <a:gd name="T26" fmla="*/ 0 w 985"/>
                <a:gd name="T27" fmla="*/ 64 h 793"/>
                <a:gd name="T28" fmla="*/ 56 w 985"/>
                <a:gd name="T29" fmla="*/ 112 h 793"/>
                <a:gd name="T30" fmla="*/ 104 w 985"/>
                <a:gd name="T31" fmla="*/ 144 h 793"/>
                <a:gd name="T32" fmla="*/ 120 w 985"/>
                <a:gd name="T33" fmla="*/ 160 h 793"/>
                <a:gd name="T34" fmla="*/ 72 w 985"/>
                <a:gd name="T35" fmla="*/ 216 h 793"/>
                <a:gd name="T36" fmla="*/ 88 w 985"/>
                <a:gd name="T37" fmla="*/ 288 h 793"/>
                <a:gd name="T38" fmla="*/ 88 w 985"/>
                <a:gd name="T39" fmla="*/ 344 h 793"/>
                <a:gd name="T40" fmla="*/ 112 w 985"/>
                <a:gd name="T41" fmla="*/ 400 h 793"/>
                <a:gd name="T42" fmla="*/ 136 w 985"/>
                <a:gd name="T43" fmla="*/ 448 h 793"/>
                <a:gd name="T44" fmla="*/ 192 w 985"/>
                <a:gd name="T45" fmla="*/ 488 h 793"/>
                <a:gd name="T46" fmla="*/ 288 w 985"/>
                <a:gd name="T47" fmla="*/ 512 h 793"/>
                <a:gd name="T48" fmla="*/ 352 w 985"/>
                <a:gd name="T49" fmla="*/ 552 h 793"/>
                <a:gd name="T50" fmla="*/ 384 w 985"/>
                <a:gd name="T51" fmla="*/ 608 h 793"/>
                <a:gd name="T52" fmla="*/ 408 w 985"/>
                <a:gd name="T53" fmla="*/ 656 h 793"/>
                <a:gd name="T54" fmla="*/ 456 w 985"/>
                <a:gd name="T55" fmla="*/ 704 h 793"/>
                <a:gd name="T56" fmla="*/ 536 w 985"/>
                <a:gd name="T57" fmla="*/ 736 h 793"/>
                <a:gd name="T58" fmla="*/ 592 w 985"/>
                <a:gd name="T59" fmla="*/ 784 h 793"/>
                <a:gd name="T60" fmla="*/ 608 w 985"/>
                <a:gd name="T61" fmla="*/ 744 h 793"/>
                <a:gd name="T62" fmla="*/ 584 w 985"/>
                <a:gd name="T63" fmla="*/ 696 h 793"/>
                <a:gd name="T64" fmla="*/ 568 w 985"/>
                <a:gd name="T65" fmla="*/ 656 h 793"/>
                <a:gd name="T66" fmla="*/ 616 w 985"/>
                <a:gd name="T67" fmla="*/ 664 h 793"/>
                <a:gd name="T68" fmla="*/ 688 w 985"/>
                <a:gd name="T69" fmla="*/ 680 h 793"/>
                <a:gd name="T70" fmla="*/ 704 w 985"/>
                <a:gd name="T71" fmla="*/ 744 h 793"/>
                <a:gd name="T72" fmla="*/ 776 w 985"/>
                <a:gd name="T73" fmla="*/ 768 h 793"/>
                <a:gd name="T74" fmla="*/ 816 w 985"/>
                <a:gd name="T75" fmla="*/ 728 h 793"/>
                <a:gd name="T76" fmla="*/ 832 w 985"/>
                <a:gd name="T77" fmla="*/ 656 h 793"/>
                <a:gd name="T78" fmla="*/ 872 w 985"/>
                <a:gd name="T79" fmla="*/ 616 h 793"/>
                <a:gd name="T80" fmla="*/ 880 w 985"/>
                <a:gd name="T81" fmla="*/ 600 h 793"/>
                <a:gd name="T82" fmla="*/ 904 w 985"/>
                <a:gd name="T83" fmla="*/ 576 h 793"/>
                <a:gd name="T84" fmla="*/ 968 w 985"/>
                <a:gd name="T85" fmla="*/ 520 h 793"/>
                <a:gd name="T86" fmla="*/ 984 w 985"/>
                <a:gd name="T87" fmla="*/ 472 h 793"/>
                <a:gd name="T88" fmla="*/ 928 w 985"/>
                <a:gd name="T89" fmla="*/ 416 h 793"/>
                <a:gd name="T90" fmla="*/ 896 w 985"/>
                <a:gd name="T91" fmla="*/ 408 h 793"/>
                <a:gd name="T92" fmla="*/ 832 w 985"/>
                <a:gd name="T93" fmla="*/ 376 h 793"/>
                <a:gd name="T94" fmla="*/ 808 w 985"/>
                <a:gd name="T95" fmla="*/ 304 h 793"/>
                <a:gd name="T96" fmla="*/ 864 w 985"/>
                <a:gd name="T97" fmla="*/ 272 h 793"/>
                <a:gd name="T98" fmla="*/ 896 w 985"/>
                <a:gd name="T99" fmla="*/ 192 h 793"/>
                <a:gd name="T100" fmla="*/ 880 w 985"/>
                <a:gd name="T101" fmla="*/ 136 h 793"/>
                <a:gd name="T102" fmla="*/ 816 w 985"/>
                <a:gd name="T103" fmla="*/ 88 h 793"/>
                <a:gd name="T104" fmla="*/ 768 w 985"/>
                <a:gd name="T105" fmla="*/ 112 h 7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985" h="793">
                  <a:moveTo>
                    <a:pt x="768" y="120"/>
                  </a:moveTo>
                  <a:lnTo>
                    <a:pt x="752" y="144"/>
                  </a:lnTo>
                  <a:lnTo>
                    <a:pt x="736" y="176"/>
                  </a:lnTo>
                  <a:lnTo>
                    <a:pt x="712" y="200"/>
                  </a:lnTo>
                  <a:lnTo>
                    <a:pt x="696" y="208"/>
                  </a:lnTo>
                  <a:lnTo>
                    <a:pt x="664" y="208"/>
                  </a:lnTo>
                  <a:lnTo>
                    <a:pt x="640" y="216"/>
                  </a:lnTo>
                  <a:lnTo>
                    <a:pt x="616" y="200"/>
                  </a:lnTo>
                  <a:lnTo>
                    <a:pt x="584" y="200"/>
                  </a:lnTo>
                  <a:lnTo>
                    <a:pt x="584" y="208"/>
                  </a:lnTo>
                  <a:lnTo>
                    <a:pt x="560" y="232"/>
                  </a:lnTo>
                  <a:lnTo>
                    <a:pt x="520" y="200"/>
                  </a:lnTo>
                  <a:lnTo>
                    <a:pt x="456" y="168"/>
                  </a:lnTo>
                  <a:lnTo>
                    <a:pt x="408" y="128"/>
                  </a:lnTo>
                  <a:lnTo>
                    <a:pt x="376" y="88"/>
                  </a:lnTo>
                  <a:lnTo>
                    <a:pt x="320" y="72"/>
                  </a:lnTo>
                  <a:lnTo>
                    <a:pt x="288" y="104"/>
                  </a:lnTo>
                  <a:lnTo>
                    <a:pt x="264" y="120"/>
                  </a:lnTo>
                  <a:lnTo>
                    <a:pt x="240" y="128"/>
                  </a:lnTo>
                  <a:lnTo>
                    <a:pt x="192" y="120"/>
                  </a:lnTo>
                  <a:lnTo>
                    <a:pt x="168" y="112"/>
                  </a:lnTo>
                  <a:lnTo>
                    <a:pt x="144" y="88"/>
                  </a:lnTo>
                  <a:lnTo>
                    <a:pt x="104" y="48"/>
                  </a:lnTo>
                  <a:lnTo>
                    <a:pt x="96" y="40"/>
                  </a:lnTo>
                  <a:lnTo>
                    <a:pt x="56" y="16"/>
                  </a:lnTo>
                  <a:lnTo>
                    <a:pt x="24" y="8"/>
                  </a:lnTo>
                  <a:lnTo>
                    <a:pt x="0" y="0"/>
                  </a:lnTo>
                  <a:lnTo>
                    <a:pt x="0" y="64"/>
                  </a:lnTo>
                  <a:lnTo>
                    <a:pt x="16" y="104"/>
                  </a:lnTo>
                  <a:lnTo>
                    <a:pt x="56" y="112"/>
                  </a:lnTo>
                  <a:lnTo>
                    <a:pt x="96" y="112"/>
                  </a:lnTo>
                  <a:lnTo>
                    <a:pt x="104" y="144"/>
                  </a:lnTo>
                  <a:lnTo>
                    <a:pt x="112" y="144"/>
                  </a:lnTo>
                  <a:lnTo>
                    <a:pt x="120" y="160"/>
                  </a:lnTo>
                  <a:lnTo>
                    <a:pt x="104" y="192"/>
                  </a:lnTo>
                  <a:lnTo>
                    <a:pt x="72" y="216"/>
                  </a:lnTo>
                  <a:lnTo>
                    <a:pt x="80" y="264"/>
                  </a:lnTo>
                  <a:lnTo>
                    <a:pt x="88" y="288"/>
                  </a:lnTo>
                  <a:lnTo>
                    <a:pt x="88" y="312"/>
                  </a:lnTo>
                  <a:lnTo>
                    <a:pt x="88" y="344"/>
                  </a:lnTo>
                  <a:lnTo>
                    <a:pt x="112" y="384"/>
                  </a:lnTo>
                  <a:lnTo>
                    <a:pt x="112" y="400"/>
                  </a:lnTo>
                  <a:lnTo>
                    <a:pt x="120" y="416"/>
                  </a:lnTo>
                  <a:lnTo>
                    <a:pt x="136" y="448"/>
                  </a:lnTo>
                  <a:lnTo>
                    <a:pt x="168" y="464"/>
                  </a:lnTo>
                  <a:lnTo>
                    <a:pt x="192" y="488"/>
                  </a:lnTo>
                  <a:lnTo>
                    <a:pt x="224" y="512"/>
                  </a:lnTo>
                  <a:lnTo>
                    <a:pt x="288" y="512"/>
                  </a:lnTo>
                  <a:lnTo>
                    <a:pt x="328" y="528"/>
                  </a:lnTo>
                  <a:lnTo>
                    <a:pt x="352" y="552"/>
                  </a:lnTo>
                  <a:lnTo>
                    <a:pt x="368" y="592"/>
                  </a:lnTo>
                  <a:lnTo>
                    <a:pt x="384" y="608"/>
                  </a:lnTo>
                  <a:lnTo>
                    <a:pt x="408" y="624"/>
                  </a:lnTo>
                  <a:lnTo>
                    <a:pt x="408" y="656"/>
                  </a:lnTo>
                  <a:lnTo>
                    <a:pt x="424" y="680"/>
                  </a:lnTo>
                  <a:lnTo>
                    <a:pt x="456" y="704"/>
                  </a:lnTo>
                  <a:lnTo>
                    <a:pt x="504" y="720"/>
                  </a:lnTo>
                  <a:lnTo>
                    <a:pt x="536" y="736"/>
                  </a:lnTo>
                  <a:lnTo>
                    <a:pt x="568" y="760"/>
                  </a:lnTo>
                  <a:lnTo>
                    <a:pt x="592" y="784"/>
                  </a:lnTo>
                  <a:lnTo>
                    <a:pt x="592" y="792"/>
                  </a:lnTo>
                  <a:lnTo>
                    <a:pt x="608" y="744"/>
                  </a:lnTo>
                  <a:lnTo>
                    <a:pt x="608" y="720"/>
                  </a:lnTo>
                  <a:lnTo>
                    <a:pt x="584" y="696"/>
                  </a:lnTo>
                  <a:lnTo>
                    <a:pt x="560" y="664"/>
                  </a:lnTo>
                  <a:lnTo>
                    <a:pt x="568" y="656"/>
                  </a:lnTo>
                  <a:lnTo>
                    <a:pt x="600" y="656"/>
                  </a:lnTo>
                  <a:lnTo>
                    <a:pt x="616" y="664"/>
                  </a:lnTo>
                  <a:lnTo>
                    <a:pt x="656" y="680"/>
                  </a:lnTo>
                  <a:lnTo>
                    <a:pt x="688" y="680"/>
                  </a:lnTo>
                  <a:lnTo>
                    <a:pt x="696" y="704"/>
                  </a:lnTo>
                  <a:lnTo>
                    <a:pt x="704" y="744"/>
                  </a:lnTo>
                  <a:lnTo>
                    <a:pt x="744" y="760"/>
                  </a:lnTo>
                  <a:lnTo>
                    <a:pt x="776" y="768"/>
                  </a:lnTo>
                  <a:lnTo>
                    <a:pt x="800" y="760"/>
                  </a:lnTo>
                  <a:lnTo>
                    <a:pt x="816" y="728"/>
                  </a:lnTo>
                  <a:lnTo>
                    <a:pt x="816" y="680"/>
                  </a:lnTo>
                  <a:lnTo>
                    <a:pt x="832" y="656"/>
                  </a:lnTo>
                  <a:lnTo>
                    <a:pt x="856" y="640"/>
                  </a:lnTo>
                  <a:lnTo>
                    <a:pt x="872" y="616"/>
                  </a:lnTo>
                  <a:lnTo>
                    <a:pt x="880" y="608"/>
                  </a:lnTo>
                  <a:lnTo>
                    <a:pt x="880" y="600"/>
                  </a:lnTo>
                  <a:lnTo>
                    <a:pt x="880" y="568"/>
                  </a:lnTo>
                  <a:lnTo>
                    <a:pt x="904" y="576"/>
                  </a:lnTo>
                  <a:lnTo>
                    <a:pt x="952" y="584"/>
                  </a:lnTo>
                  <a:lnTo>
                    <a:pt x="968" y="520"/>
                  </a:lnTo>
                  <a:lnTo>
                    <a:pt x="968" y="480"/>
                  </a:lnTo>
                  <a:lnTo>
                    <a:pt x="984" y="472"/>
                  </a:lnTo>
                  <a:lnTo>
                    <a:pt x="976" y="456"/>
                  </a:lnTo>
                  <a:lnTo>
                    <a:pt x="928" y="416"/>
                  </a:lnTo>
                  <a:lnTo>
                    <a:pt x="912" y="408"/>
                  </a:lnTo>
                  <a:lnTo>
                    <a:pt x="896" y="408"/>
                  </a:lnTo>
                  <a:lnTo>
                    <a:pt x="864" y="384"/>
                  </a:lnTo>
                  <a:lnTo>
                    <a:pt x="832" y="376"/>
                  </a:lnTo>
                  <a:lnTo>
                    <a:pt x="832" y="312"/>
                  </a:lnTo>
                  <a:lnTo>
                    <a:pt x="808" y="304"/>
                  </a:lnTo>
                  <a:lnTo>
                    <a:pt x="816" y="272"/>
                  </a:lnTo>
                  <a:lnTo>
                    <a:pt x="864" y="272"/>
                  </a:lnTo>
                  <a:lnTo>
                    <a:pt x="888" y="256"/>
                  </a:lnTo>
                  <a:lnTo>
                    <a:pt x="896" y="192"/>
                  </a:lnTo>
                  <a:lnTo>
                    <a:pt x="880" y="168"/>
                  </a:lnTo>
                  <a:lnTo>
                    <a:pt x="880" y="136"/>
                  </a:lnTo>
                  <a:lnTo>
                    <a:pt x="848" y="104"/>
                  </a:lnTo>
                  <a:lnTo>
                    <a:pt x="816" y="88"/>
                  </a:lnTo>
                  <a:lnTo>
                    <a:pt x="784" y="96"/>
                  </a:lnTo>
                  <a:lnTo>
                    <a:pt x="768" y="112"/>
                  </a:lnTo>
                  <a:lnTo>
                    <a:pt x="768" y="120"/>
                  </a:lnTo>
                </a:path>
              </a:pathLst>
            </a:custGeom>
            <a:solidFill>
              <a:srgbClr val="AF9B00"/>
            </a:solidFill>
            <a:ln w="12700" cap="rnd" cmpd="sng">
              <a:solidFill>
                <a:srgbClr val="EAEAEA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7"/>
            <p:cNvSpPr>
              <a:spLocks/>
            </p:cNvSpPr>
            <p:nvPr/>
          </p:nvSpPr>
          <p:spPr bwMode="auto">
            <a:xfrm>
              <a:off x="4032" y="459"/>
              <a:ext cx="449" cy="809"/>
            </a:xfrm>
            <a:custGeom>
              <a:avLst/>
              <a:gdLst>
                <a:gd name="T0" fmla="*/ 0 w 449"/>
                <a:gd name="T1" fmla="*/ 8 h 809"/>
                <a:gd name="T2" fmla="*/ 88 w 449"/>
                <a:gd name="T3" fmla="*/ 0 h 809"/>
                <a:gd name="T4" fmla="*/ 128 w 449"/>
                <a:gd name="T5" fmla="*/ 0 h 809"/>
                <a:gd name="T6" fmla="*/ 144 w 449"/>
                <a:gd name="T7" fmla="*/ 32 h 809"/>
                <a:gd name="T8" fmla="*/ 152 w 449"/>
                <a:gd name="T9" fmla="*/ 72 h 809"/>
                <a:gd name="T10" fmla="*/ 152 w 449"/>
                <a:gd name="T11" fmla="*/ 104 h 809"/>
                <a:gd name="T12" fmla="*/ 160 w 449"/>
                <a:gd name="T13" fmla="*/ 144 h 809"/>
                <a:gd name="T14" fmla="*/ 160 w 449"/>
                <a:gd name="T15" fmla="*/ 168 h 809"/>
                <a:gd name="T16" fmla="*/ 176 w 449"/>
                <a:gd name="T17" fmla="*/ 208 h 809"/>
                <a:gd name="T18" fmla="*/ 200 w 449"/>
                <a:gd name="T19" fmla="*/ 248 h 809"/>
                <a:gd name="T20" fmla="*/ 200 w 449"/>
                <a:gd name="T21" fmla="*/ 288 h 809"/>
                <a:gd name="T22" fmla="*/ 184 w 449"/>
                <a:gd name="T23" fmla="*/ 328 h 809"/>
                <a:gd name="T24" fmla="*/ 184 w 449"/>
                <a:gd name="T25" fmla="*/ 368 h 809"/>
                <a:gd name="T26" fmla="*/ 184 w 449"/>
                <a:gd name="T27" fmla="*/ 424 h 809"/>
                <a:gd name="T28" fmla="*/ 200 w 449"/>
                <a:gd name="T29" fmla="*/ 472 h 809"/>
                <a:gd name="T30" fmla="*/ 192 w 449"/>
                <a:gd name="T31" fmla="*/ 520 h 809"/>
                <a:gd name="T32" fmla="*/ 184 w 449"/>
                <a:gd name="T33" fmla="*/ 544 h 809"/>
                <a:gd name="T34" fmla="*/ 192 w 449"/>
                <a:gd name="T35" fmla="*/ 568 h 809"/>
                <a:gd name="T36" fmla="*/ 232 w 449"/>
                <a:gd name="T37" fmla="*/ 592 h 809"/>
                <a:gd name="T38" fmla="*/ 256 w 449"/>
                <a:gd name="T39" fmla="*/ 616 h 809"/>
                <a:gd name="T40" fmla="*/ 288 w 449"/>
                <a:gd name="T41" fmla="*/ 632 h 809"/>
                <a:gd name="T42" fmla="*/ 304 w 449"/>
                <a:gd name="T43" fmla="*/ 656 h 809"/>
                <a:gd name="T44" fmla="*/ 304 w 449"/>
                <a:gd name="T45" fmla="*/ 672 h 809"/>
                <a:gd name="T46" fmla="*/ 328 w 449"/>
                <a:gd name="T47" fmla="*/ 680 h 809"/>
                <a:gd name="T48" fmla="*/ 360 w 449"/>
                <a:gd name="T49" fmla="*/ 704 h 809"/>
                <a:gd name="T50" fmla="*/ 392 w 449"/>
                <a:gd name="T51" fmla="*/ 712 h 809"/>
                <a:gd name="T52" fmla="*/ 408 w 449"/>
                <a:gd name="T53" fmla="*/ 712 h 809"/>
                <a:gd name="T54" fmla="*/ 432 w 449"/>
                <a:gd name="T55" fmla="*/ 728 h 809"/>
                <a:gd name="T56" fmla="*/ 448 w 449"/>
                <a:gd name="T57" fmla="*/ 752 h 809"/>
                <a:gd name="T58" fmla="*/ 440 w 449"/>
                <a:gd name="T59" fmla="*/ 808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49" h="809">
                  <a:moveTo>
                    <a:pt x="0" y="8"/>
                  </a:moveTo>
                  <a:lnTo>
                    <a:pt x="88" y="0"/>
                  </a:lnTo>
                  <a:lnTo>
                    <a:pt x="128" y="0"/>
                  </a:lnTo>
                  <a:lnTo>
                    <a:pt x="144" y="32"/>
                  </a:lnTo>
                  <a:lnTo>
                    <a:pt x="152" y="72"/>
                  </a:lnTo>
                  <a:lnTo>
                    <a:pt x="152" y="104"/>
                  </a:lnTo>
                  <a:lnTo>
                    <a:pt x="160" y="144"/>
                  </a:lnTo>
                  <a:lnTo>
                    <a:pt x="160" y="168"/>
                  </a:lnTo>
                  <a:lnTo>
                    <a:pt x="176" y="208"/>
                  </a:lnTo>
                  <a:lnTo>
                    <a:pt x="200" y="248"/>
                  </a:lnTo>
                  <a:lnTo>
                    <a:pt x="200" y="288"/>
                  </a:lnTo>
                  <a:lnTo>
                    <a:pt x="184" y="328"/>
                  </a:lnTo>
                  <a:lnTo>
                    <a:pt x="184" y="368"/>
                  </a:lnTo>
                  <a:lnTo>
                    <a:pt x="184" y="424"/>
                  </a:lnTo>
                  <a:lnTo>
                    <a:pt x="200" y="472"/>
                  </a:lnTo>
                  <a:lnTo>
                    <a:pt x="192" y="520"/>
                  </a:lnTo>
                  <a:lnTo>
                    <a:pt x="184" y="544"/>
                  </a:lnTo>
                  <a:lnTo>
                    <a:pt x="192" y="568"/>
                  </a:lnTo>
                  <a:lnTo>
                    <a:pt x="232" y="592"/>
                  </a:lnTo>
                  <a:lnTo>
                    <a:pt x="256" y="616"/>
                  </a:lnTo>
                  <a:lnTo>
                    <a:pt x="288" y="632"/>
                  </a:lnTo>
                  <a:lnTo>
                    <a:pt x="304" y="656"/>
                  </a:lnTo>
                  <a:lnTo>
                    <a:pt x="304" y="672"/>
                  </a:lnTo>
                  <a:lnTo>
                    <a:pt x="328" y="680"/>
                  </a:lnTo>
                  <a:lnTo>
                    <a:pt x="360" y="704"/>
                  </a:lnTo>
                  <a:lnTo>
                    <a:pt x="392" y="712"/>
                  </a:lnTo>
                  <a:lnTo>
                    <a:pt x="408" y="712"/>
                  </a:lnTo>
                  <a:lnTo>
                    <a:pt x="432" y="728"/>
                  </a:lnTo>
                  <a:lnTo>
                    <a:pt x="448" y="752"/>
                  </a:lnTo>
                  <a:lnTo>
                    <a:pt x="440" y="80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38"/>
            <p:cNvSpPr>
              <a:spLocks/>
            </p:cNvSpPr>
            <p:nvPr/>
          </p:nvSpPr>
          <p:spPr bwMode="auto">
            <a:xfrm>
              <a:off x="4176" y="475"/>
              <a:ext cx="113" cy="25"/>
            </a:xfrm>
            <a:custGeom>
              <a:avLst/>
              <a:gdLst>
                <a:gd name="T0" fmla="*/ 0 w 113"/>
                <a:gd name="T1" fmla="*/ 8 h 25"/>
                <a:gd name="T2" fmla="*/ 24 w 113"/>
                <a:gd name="T3" fmla="*/ 0 h 25"/>
                <a:gd name="T4" fmla="*/ 48 w 113"/>
                <a:gd name="T5" fmla="*/ 8 h 25"/>
                <a:gd name="T6" fmla="*/ 80 w 113"/>
                <a:gd name="T7" fmla="*/ 24 h 25"/>
                <a:gd name="T8" fmla="*/ 112 w 113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3" h="25">
                  <a:moveTo>
                    <a:pt x="0" y="8"/>
                  </a:moveTo>
                  <a:lnTo>
                    <a:pt x="24" y="0"/>
                  </a:lnTo>
                  <a:lnTo>
                    <a:pt x="48" y="8"/>
                  </a:lnTo>
                  <a:lnTo>
                    <a:pt x="80" y="24"/>
                  </a:lnTo>
                  <a:lnTo>
                    <a:pt x="112" y="24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9"/>
            <p:cNvSpPr>
              <a:spLocks/>
            </p:cNvSpPr>
            <p:nvPr/>
          </p:nvSpPr>
          <p:spPr bwMode="auto">
            <a:xfrm>
              <a:off x="4040" y="507"/>
              <a:ext cx="145" cy="33"/>
            </a:xfrm>
            <a:custGeom>
              <a:avLst/>
              <a:gdLst>
                <a:gd name="T0" fmla="*/ 144 w 145"/>
                <a:gd name="T1" fmla="*/ 32 h 33"/>
                <a:gd name="T2" fmla="*/ 120 w 145"/>
                <a:gd name="T3" fmla="*/ 24 h 33"/>
                <a:gd name="T4" fmla="*/ 80 w 145"/>
                <a:gd name="T5" fmla="*/ 16 h 33"/>
                <a:gd name="T6" fmla="*/ 48 w 145"/>
                <a:gd name="T7" fmla="*/ 24 h 33"/>
                <a:gd name="T8" fmla="*/ 8 w 145"/>
                <a:gd name="T9" fmla="*/ 16 h 33"/>
                <a:gd name="T10" fmla="*/ 0 w 145"/>
                <a:gd name="T11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33">
                  <a:moveTo>
                    <a:pt x="144" y="32"/>
                  </a:moveTo>
                  <a:lnTo>
                    <a:pt x="120" y="24"/>
                  </a:lnTo>
                  <a:lnTo>
                    <a:pt x="80" y="16"/>
                  </a:lnTo>
                  <a:lnTo>
                    <a:pt x="48" y="24"/>
                  </a:ln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0"/>
            <p:cNvSpPr>
              <a:spLocks/>
            </p:cNvSpPr>
            <p:nvPr/>
          </p:nvSpPr>
          <p:spPr bwMode="auto">
            <a:xfrm>
              <a:off x="4192" y="611"/>
              <a:ext cx="169" cy="89"/>
            </a:xfrm>
            <a:custGeom>
              <a:avLst/>
              <a:gdLst>
                <a:gd name="T0" fmla="*/ 0 w 169"/>
                <a:gd name="T1" fmla="*/ 0 h 89"/>
                <a:gd name="T2" fmla="*/ 16 w 169"/>
                <a:gd name="T3" fmla="*/ 16 h 89"/>
                <a:gd name="T4" fmla="*/ 48 w 169"/>
                <a:gd name="T5" fmla="*/ 32 h 89"/>
                <a:gd name="T6" fmla="*/ 72 w 169"/>
                <a:gd name="T7" fmla="*/ 16 h 89"/>
                <a:gd name="T8" fmla="*/ 96 w 169"/>
                <a:gd name="T9" fmla="*/ 16 h 89"/>
                <a:gd name="T10" fmla="*/ 112 w 169"/>
                <a:gd name="T11" fmla="*/ 32 h 89"/>
                <a:gd name="T12" fmla="*/ 128 w 169"/>
                <a:gd name="T13" fmla="*/ 56 h 89"/>
                <a:gd name="T14" fmla="*/ 144 w 169"/>
                <a:gd name="T15" fmla="*/ 72 h 89"/>
                <a:gd name="T16" fmla="*/ 168 w 169"/>
                <a:gd name="T17" fmla="*/ 88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9" h="89">
                  <a:moveTo>
                    <a:pt x="0" y="0"/>
                  </a:moveTo>
                  <a:lnTo>
                    <a:pt x="16" y="16"/>
                  </a:lnTo>
                  <a:lnTo>
                    <a:pt x="48" y="32"/>
                  </a:lnTo>
                  <a:lnTo>
                    <a:pt x="72" y="16"/>
                  </a:lnTo>
                  <a:lnTo>
                    <a:pt x="96" y="16"/>
                  </a:lnTo>
                  <a:lnTo>
                    <a:pt x="112" y="32"/>
                  </a:lnTo>
                  <a:lnTo>
                    <a:pt x="128" y="56"/>
                  </a:lnTo>
                  <a:lnTo>
                    <a:pt x="144" y="72"/>
                  </a:lnTo>
                  <a:lnTo>
                    <a:pt x="168" y="8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41"/>
            <p:cNvSpPr>
              <a:spLocks/>
            </p:cNvSpPr>
            <p:nvPr/>
          </p:nvSpPr>
          <p:spPr bwMode="auto">
            <a:xfrm>
              <a:off x="4288" y="531"/>
              <a:ext cx="73" cy="97"/>
            </a:xfrm>
            <a:custGeom>
              <a:avLst/>
              <a:gdLst>
                <a:gd name="T0" fmla="*/ 0 w 73"/>
                <a:gd name="T1" fmla="*/ 96 h 97"/>
                <a:gd name="T2" fmla="*/ 8 w 73"/>
                <a:gd name="T3" fmla="*/ 80 h 97"/>
                <a:gd name="T4" fmla="*/ 8 w 73"/>
                <a:gd name="T5" fmla="*/ 56 h 97"/>
                <a:gd name="T6" fmla="*/ 32 w 73"/>
                <a:gd name="T7" fmla="*/ 24 h 97"/>
                <a:gd name="T8" fmla="*/ 40 w 73"/>
                <a:gd name="T9" fmla="*/ 0 h 97"/>
                <a:gd name="T10" fmla="*/ 72 w 73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97">
                  <a:moveTo>
                    <a:pt x="0" y="96"/>
                  </a:moveTo>
                  <a:lnTo>
                    <a:pt x="8" y="80"/>
                  </a:lnTo>
                  <a:lnTo>
                    <a:pt x="8" y="56"/>
                  </a:lnTo>
                  <a:lnTo>
                    <a:pt x="32" y="24"/>
                  </a:lnTo>
                  <a:lnTo>
                    <a:pt x="40" y="0"/>
                  </a:lnTo>
                  <a:lnTo>
                    <a:pt x="72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42"/>
            <p:cNvSpPr>
              <a:spLocks/>
            </p:cNvSpPr>
            <p:nvPr/>
          </p:nvSpPr>
          <p:spPr bwMode="auto">
            <a:xfrm>
              <a:off x="4296" y="603"/>
              <a:ext cx="73" cy="25"/>
            </a:xfrm>
            <a:custGeom>
              <a:avLst/>
              <a:gdLst>
                <a:gd name="T0" fmla="*/ 0 w 73"/>
                <a:gd name="T1" fmla="*/ 0 h 25"/>
                <a:gd name="T2" fmla="*/ 24 w 73"/>
                <a:gd name="T3" fmla="*/ 0 h 25"/>
                <a:gd name="T4" fmla="*/ 40 w 73"/>
                <a:gd name="T5" fmla="*/ 8 h 25"/>
                <a:gd name="T6" fmla="*/ 56 w 73"/>
                <a:gd name="T7" fmla="*/ 8 h 25"/>
                <a:gd name="T8" fmla="*/ 72 w 73"/>
                <a:gd name="T9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3" h="25">
                  <a:moveTo>
                    <a:pt x="0" y="0"/>
                  </a:moveTo>
                  <a:lnTo>
                    <a:pt x="24" y="0"/>
                  </a:lnTo>
                  <a:lnTo>
                    <a:pt x="40" y="8"/>
                  </a:lnTo>
                  <a:lnTo>
                    <a:pt x="56" y="8"/>
                  </a:lnTo>
                  <a:lnTo>
                    <a:pt x="72" y="24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43"/>
            <p:cNvSpPr>
              <a:spLocks/>
            </p:cNvSpPr>
            <p:nvPr/>
          </p:nvSpPr>
          <p:spPr bwMode="auto">
            <a:xfrm>
              <a:off x="4304" y="635"/>
              <a:ext cx="73" cy="49"/>
            </a:xfrm>
            <a:custGeom>
              <a:avLst/>
              <a:gdLst>
                <a:gd name="T0" fmla="*/ 0 w 73"/>
                <a:gd name="T1" fmla="*/ 0 h 49"/>
                <a:gd name="T2" fmla="*/ 32 w 73"/>
                <a:gd name="T3" fmla="*/ 0 h 49"/>
                <a:gd name="T4" fmla="*/ 56 w 73"/>
                <a:gd name="T5" fmla="*/ 24 h 49"/>
                <a:gd name="T6" fmla="*/ 72 w 73"/>
                <a:gd name="T7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49">
                  <a:moveTo>
                    <a:pt x="0" y="0"/>
                  </a:moveTo>
                  <a:lnTo>
                    <a:pt x="32" y="0"/>
                  </a:lnTo>
                  <a:lnTo>
                    <a:pt x="56" y="24"/>
                  </a:lnTo>
                  <a:lnTo>
                    <a:pt x="72" y="4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4072" y="611"/>
              <a:ext cx="153" cy="89"/>
            </a:xfrm>
            <a:custGeom>
              <a:avLst/>
              <a:gdLst>
                <a:gd name="T0" fmla="*/ 152 w 153"/>
                <a:gd name="T1" fmla="*/ 88 h 89"/>
                <a:gd name="T2" fmla="*/ 120 w 153"/>
                <a:gd name="T3" fmla="*/ 88 h 89"/>
                <a:gd name="T4" fmla="*/ 96 w 153"/>
                <a:gd name="T5" fmla="*/ 80 h 89"/>
                <a:gd name="T6" fmla="*/ 72 w 153"/>
                <a:gd name="T7" fmla="*/ 64 h 89"/>
                <a:gd name="T8" fmla="*/ 56 w 153"/>
                <a:gd name="T9" fmla="*/ 48 h 89"/>
                <a:gd name="T10" fmla="*/ 48 w 153"/>
                <a:gd name="T11" fmla="*/ 40 h 89"/>
                <a:gd name="T12" fmla="*/ 24 w 153"/>
                <a:gd name="T13" fmla="*/ 40 h 89"/>
                <a:gd name="T14" fmla="*/ 8 w 153"/>
                <a:gd name="T15" fmla="*/ 16 h 89"/>
                <a:gd name="T16" fmla="*/ 0 w 153"/>
                <a:gd name="T17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3" h="89">
                  <a:moveTo>
                    <a:pt x="152" y="88"/>
                  </a:moveTo>
                  <a:lnTo>
                    <a:pt x="120" y="88"/>
                  </a:lnTo>
                  <a:lnTo>
                    <a:pt x="96" y="80"/>
                  </a:lnTo>
                  <a:lnTo>
                    <a:pt x="72" y="64"/>
                  </a:lnTo>
                  <a:lnTo>
                    <a:pt x="56" y="48"/>
                  </a:lnTo>
                  <a:lnTo>
                    <a:pt x="48" y="40"/>
                  </a:lnTo>
                  <a:lnTo>
                    <a:pt x="24" y="40"/>
                  </a:lnTo>
                  <a:lnTo>
                    <a:pt x="8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45"/>
            <p:cNvSpPr>
              <a:spLocks/>
            </p:cNvSpPr>
            <p:nvPr/>
          </p:nvSpPr>
          <p:spPr bwMode="auto">
            <a:xfrm>
              <a:off x="4024" y="699"/>
              <a:ext cx="177" cy="137"/>
            </a:xfrm>
            <a:custGeom>
              <a:avLst/>
              <a:gdLst>
                <a:gd name="T0" fmla="*/ 176 w 177"/>
                <a:gd name="T1" fmla="*/ 48 h 137"/>
                <a:gd name="T2" fmla="*/ 152 w 177"/>
                <a:gd name="T3" fmla="*/ 64 h 137"/>
                <a:gd name="T4" fmla="*/ 152 w 177"/>
                <a:gd name="T5" fmla="*/ 88 h 137"/>
                <a:gd name="T6" fmla="*/ 144 w 177"/>
                <a:gd name="T7" fmla="*/ 104 h 137"/>
                <a:gd name="T8" fmla="*/ 136 w 177"/>
                <a:gd name="T9" fmla="*/ 112 h 137"/>
                <a:gd name="T10" fmla="*/ 104 w 177"/>
                <a:gd name="T11" fmla="*/ 120 h 137"/>
                <a:gd name="T12" fmla="*/ 80 w 177"/>
                <a:gd name="T13" fmla="*/ 136 h 137"/>
                <a:gd name="T14" fmla="*/ 48 w 177"/>
                <a:gd name="T15" fmla="*/ 112 h 137"/>
                <a:gd name="T16" fmla="*/ 40 w 177"/>
                <a:gd name="T17" fmla="*/ 88 h 137"/>
                <a:gd name="T18" fmla="*/ 40 w 177"/>
                <a:gd name="T19" fmla="*/ 56 h 137"/>
                <a:gd name="T20" fmla="*/ 24 w 177"/>
                <a:gd name="T21" fmla="*/ 24 h 137"/>
                <a:gd name="T22" fmla="*/ 0 w 177"/>
                <a:gd name="T23" fmla="*/ 0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77" h="137">
                  <a:moveTo>
                    <a:pt x="176" y="48"/>
                  </a:moveTo>
                  <a:lnTo>
                    <a:pt x="152" y="64"/>
                  </a:lnTo>
                  <a:lnTo>
                    <a:pt x="152" y="88"/>
                  </a:lnTo>
                  <a:lnTo>
                    <a:pt x="144" y="104"/>
                  </a:lnTo>
                  <a:lnTo>
                    <a:pt x="136" y="112"/>
                  </a:lnTo>
                  <a:lnTo>
                    <a:pt x="104" y="120"/>
                  </a:lnTo>
                  <a:lnTo>
                    <a:pt x="80" y="136"/>
                  </a:lnTo>
                  <a:lnTo>
                    <a:pt x="48" y="112"/>
                  </a:lnTo>
                  <a:lnTo>
                    <a:pt x="40" y="88"/>
                  </a:lnTo>
                  <a:lnTo>
                    <a:pt x="40" y="56"/>
                  </a:lnTo>
                  <a:lnTo>
                    <a:pt x="24" y="2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46"/>
            <p:cNvSpPr>
              <a:spLocks/>
            </p:cNvSpPr>
            <p:nvPr/>
          </p:nvSpPr>
          <p:spPr bwMode="auto">
            <a:xfrm>
              <a:off x="3912" y="603"/>
              <a:ext cx="145" cy="129"/>
            </a:xfrm>
            <a:custGeom>
              <a:avLst/>
              <a:gdLst>
                <a:gd name="T0" fmla="*/ 0 w 145"/>
                <a:gd name="T1" fmla="*/ 0 h 129"/>
                <a:gd name="T2" fmla="*/ 32 w 145"/>
                <a:gd name="T3" fmla="*/ 0 h 129"/>
                <a:gd name="T4" fmla="*/ 56 w 145"/>
                <a:gd name="T5" fmla="*/ 8 h 129"/>
                <a:gd name="T6" fmla="*/ 96 w 145"/>
                <a:gd name="T7" fmla="*/ 16 h 129"/>
                <a:gd name="T8" fmla="*/ 136 w 145"/>
                <a:gd name="T9" fmla="*/ 32 h 129"/>
                <a:gd name="T10" fmla="*/ 144 w 145"/>
                <a:gd name="T11" fmla="*/ 64 h 129"/>
                <a:gd name="T12" fmla="*/ 144 w 145"/>
                <a:gd name="T13" fmla="*/ 104 h 129"/>
                <a:gd name="T14" fmla="*/ 144 w 145"/>
                <a:gd name="T15" fmla="*/ 12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5" h="129">
                  <a:moveTo>
                    <a:pt x="0" y="0"/>
                  </a:moveTo>
                  <a:lnTo>
                    <a:pt x="32" y="0"/>
                  </a:lnTo>
                  <a:lnTo>
                    <a:pt x="56" y="8"/>
                  </a:lnTo>
                  <a:lnTo>
                    <a:pt x="96" y="16"/>
                  </a:lnTo>
                  <a:lnTo>
                    <a:pt x="136" y="32"/>
                  </a:lnTo>
                  <a:lnTo>
                    <a:pt x="144" y="64"/>
                  </a:lnTo>
                  <a:lnTo>
                    <a:pt x="144" y="104"/>
                  </a:lnTo>
                  <a:lnTo>
                    <a:pt x="144" y="12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47"/>
            <p:cNvSpPr>
              <a:spLocks/>
            </p:cNvSpPr>
            <p:nvPr/>
          </p:nvSpPr>
          <p:spPr bwMode="auto">
            <a:xfrm>
              <a:off x="4256" y="875"/>
              <a:ext cx="33" cy="177"/>
            </a:xfrm>
            <a:custGeom>
              <a:avLst/>
              <a:gdLst>
                <a:gd name="T0" fmla="*/ 32 w 33"/>
                <a:gd name="T1" fmla="*/ 0 h 177"/>
                <a:gd name="T2" fmla="*/ 32 w 33"/>
                <a:gd name="T3" fmla="*/ 32 h 177"/>
                <a:gd name="T4" fmla="*/ 32 w 33"/>
                <a:gd name="T5" fmla="*/ 64 h 177"/>
                <a:gd name="T6" fmla="*/ 32 w 33"/>
                <a:gd name="T7" fmla="*/ 88 h 177"/>
                <a:gd name="T8" fmla="*/ 24 w 33"/>
                <a:gd name="T9" fmla="*/ 120 h 177"/>
                <a:gd name="T10" fmla="*/ 24 w 33"/>
                <a:gd name="T11" fmla="*/ 136 h 177"/>
                <a:gd name="T12" fmla="*/ 16 w 33"/>
                <a:gd name="T13" fmla="*/ 152 h 177"/>
                <a:gd name="T14" fmla="*/ 0 w 33"/>
                <a:gd name="T15" fmla="*/ 176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77">
                  <a:moveTo>
                    <a:pt x="32" y="0"/>
                  </a:moveTo>
                  <a:lnTo>
                    <a:pt x="32" y="32"/>
                  </a:lnTo>
                  <a:lnTo>
                    <a:pt x="32" y="64"/>
                  </a:lnTo>
                  <a:lnTo>
                    <a:pt x="32" y="88"/>
                  </a:lnTo>
                  <a:lnTo>
                    <a:pt x="24" y="120"/>
                  </a:lnTo>
                  <a:lnTo>
                    <a:pt x="24" y="136"/>
                  </a:lnTo>
                  <a:lnTo>
                    <a:pt x="16" y="152"/>
                  </a:lnTo>
                  <a:lnTo>
                    <a:pt x="0" y="176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8"/>
            <p:cNvSpPr>
              <a:spLocks/>
            </p:cNvSpPr>
            <p:nvPr/>
          </p:nvSpPr>
          <p:spPr bwMode="auto">
            <a:xfrm>
              <a:off x="4408" y="723"/>
              <a:ext cx="465" cy="1193"/>
            </a:xfrm>
            <a:custGeom>
              <a:avLst/>
              <a:gdLst>
                <a:gd name="T0" fmla="*/ 0 w 465"/>
                <a:gd name="T1" fmla="*/ 40 h 1193"/>
                <a:gd name="T2" fmla="*/ 8 w 465"/>
                <a:gd name="T3" fmla="*/ 8 h 1193"/>
                <a:gd name="T4" fmla="*/ 24 w 465"/>
                <a:gd name="T5" fmla="*/ 0 h 1193"/>
                <a:gd name="T6" fmla="*/ 48 w 465"/>
                <a:gd name="T7" fmla="*/ 0 h 1193"/>
                <a:gd name="T8" fmla="*/ 72 w 465"/>
                <a:gd name="T9" fmla="*/ 16 h 1193"/>
                <a:gd name="T10" fmla="*/ 96 w 465"/>
                <a:gd name="T11" fmla="*/ 24 h 1193"/>
                <a:gd name="T12" fmla="*/ 128 w 465"/>
                <a:gd name="T13" fmla="*/ 0 h 1193"/>
                <a:gd name="T14" fmla="*/ 144 w 465"/>
                <a:gd name="T15" fmla="*/ 16 h 1193"/>
                <a:gd name="T16" fmla="*/ 144 w 465"/>
                <a:gd name="T17" fmla="*/ 56 h 1193"/>
                <a:gd name="T18" fmla="*/ 136 w 465"/>
                <a:gd name="T19" fmla="*/ 96 h 1193"/>
                <a:gd name="T20" fmla="*/ 128 w 465"/>
                <a:gd name="T21" fmla="*/ 112 h 1193"/>
                <a:gd name="T22" fmla="*/ 96 w 465"/>
                <a:gd name="T23" fmla="*/ 128 h 1193"/>
                <a:gd name="T24" fmla="*/ 64 w 465"/>
                <a:gd name="T25" fmla="*/ 160 h 1193"/>
                <a:gd name="T26" fmla="*/ 40 w 465"/>
                <a:gd name="T27" fmla="*/ 184 h 1193"/>
                <a:gd name="T28" fmla="*/ 40 w 465"/>
                <a:gd name="T29" fmla="*/ 200 h 1193"/>
                <a:gd name="T30" fmla="*/ 48 w 465"/>
                <a:gd name="T31" fmla="*/ 224 h 1193"/>
                <a:gd name="T32" fmla="*/ 48 w 465"/>
                <a:gd name="T33" fmla="*/ 264 h 1193"/>
                <a:gd name="T34" fmla="*/ 64 w 465"/>
                <a:gd name="T35" fmla="*/ 272 h 1193"/>
                <a:gd name="T36" fmla="*/ 96 w 465"/>
                <a:gd name="T37" fmla="*/ 312 h 1193"/>
                <a:gd name="T38" fmla="*/ 120 w 465"/>
                <a:gd name="T39" fmla="*/ 328 h 1193"/>
                <a:gd name="T40" fmla="*/ 136 w 465"/>
                <a:gd name="T41" fmla="*/ 328 h 1193"/>
                <a:gd name="T42" fmla="*/ 152 w 465"/>
                <a:gd name="T43" fmla="*/ 336 h 1193"/>
                <a:gd name="T44" fmla="*/ 160 w 465"/>
                <a:gd name="T45" fmla="*/ 360 h 1193"/>
                <a:gd name="T46" fmla="*/ 168 w 465"/>
                <a:gd name="T47" fmla="*/ 384 h 1193"/>
                <a:gd name="T48" fmla="*/ 192 w 465"/>
                <a:gd name="T49" fmla="*/ 408 h 1193"/>
                <a:gd name="T50" fmla="*/ 208 w 465"/>
                <a:gd name="T51" fmla="*/ 408 h 1193"/>
                <a:gd name="T52" fmla="*/ 232 w 465"/>
                <a:gd name="T53" fmla="*/ 408 h 1193"/>
                <a:gd name="T54" fmla="*/ 256 w 465"/>
                <a:gd name="T55" fmla="*/ 416 h 1193"/>
                <a:gd name="T56" fmla="*/ 264 w 465"/>
                <a:gd name="T57" fmla="*/ 432 h 1193"/>
                <a:gd name="T58" fmla="*/ 280 w 465"/>
                <a:gd name="T59" fmla="*/ 440 h 1193"/>
                <a:gd name="T60" fmla="*/ 320 w 465"/>
                <a:gd name="T61" fmla="*/ 464 h 1193"/>
                <a:gd name="T62" fmla="*/ 336 w 465"/>
                <a:gd name="T63" fmla="*/ 496 h 1193"/>
                <a:gd name="T64" fmla="*/ 336 w 465"/>
                <a:gd name="T65" fmla="*/ 528 h 1193"/>
                <a:gd name="T66" fmla="*/ 336 w 465"/>
                <a:gd name="T67" fmla="*/ 560 h 1193"/>
                <a:gd name="T68" fmla="*/ 360 w 465"/>
                <a:gd name="T69" fmla="*/ 600 h 1193"/>
                <a:gd name="T70" fmla="*/ 368 w 465"/>
                <a:gd name="T71" fmla="*/ 640 h 1193"/>
                <a:gd name="T72" fmla="*/ 376 w 465"/>
                <a:gd name="T73" fmla="*/ 672 h 1193"/>
                <a:gd name="T74" fmla="*/ 392 w 465"/>
                <a:gd name="T75" fmla="*/ 696 h 1193"/>
                <a:gd name="T76" fmla="*/ 408 w 465"/>
                <a:gd name="T77" fmla="*/ 720 h 1193"/>
                <a:gd name="T78" fmla="*/ 440 w 465"/>
                <a:gd name="T79" fmla="*/ 744 h 1193"/>
                <a:gd name="T80" fmla="*/ 456 w 465"/>
                <a:gd name="T81" fmla="*/ 776 h 1193"/>
                <a:gd name="T82" fmla="*/ 464 w 465"/>
                <a:gd name="T83" fmla="*/ 800 h 1193"/>
                <a:gd name="T84" fmla="*/ 456 w 465"/>
                <a:gd name="T85" fmla="*/ 840 h 1193"/>
                <a:gd name="T86" fmla="*/ 432 w 465"/>
                <a:gd name="T87" fmla="*/ 872 h 1193"/>
                <a:gd name="T88" fmla="*/ 400 w 465"/>
                <a:gd name="T89" fmla="*/ 888 h 1193"/>
                <a:gd name="T90" fmla="*/ 376 w 465"/>
                <a:gd name="T91" fmla="*/ 912 h 1193"/>
                <a:gd name="T92" fmla="*/ 376 w 465"/>
                <a:gd name="T93" fmla="*/ 952 h 1193"/>
                <a:gd name="T94" fmla="*/ 368 w 465"/>
                <a:gd name="T95" fmla="*/ 992 h 1193"/>
                <a:gd name="T96" fmla="*/ 336 w 465"/>
                <a:gd name="T97" fmla="*/ 1040 h 1193"/>
                <a:gd name="T98" fmla="*/ 336 w 465"/>
                <a:gd name="T99" fmla="*/ 1088 h 1193"/>
                <a:gd name="T100" fmla="*/ 352 w 465"/>
                <a:gd name="T101" fmla="*/ 1096 h 1193"/>
                <a:gd name="T102" fmla="*/ 368 w 465"/>
                <a:gd name="T103" fmla="*/ 1128 h 1193"/>
                <a:gd name="T104" fmla="*/ 376 w 465"/>
                <a:gd name="T105" fmla="*/ 1168 h 1193"/>
                <a:gd name="T106" fmla="*/ 384 w 465"/>
                <a:gd name="T107" fmla="*/ 1192 h 1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65" h="1193">
                  <a:moveTo>
                    <a:pt x="0" y="40"/>
                  </a:moveTo>
                  <a:lnTo>
                    <a:pt x="8" y="8"/>
                  </a:lnTo>
                  <a:lnTo>
                    <a:pt x="24" y="0"/>
                  </a:lnTo>
                  <a:lnTo>
                    <a:pt x="48" y="0"/>
                  </a:lnTo>
                  <a:lnTo>
                    <a:pt x="72" y="16"/>
                  </a:lnTo>
                  <a:lnTo>
                    <a:pt x="96" y="24"/>
                  </a:lnTo>
                  <a:lnTo>
                    <a:pt x="128" y="0"/>
                  </a:lnTo>
                  <a:lnTo>
                    <a:pt x="144" y="16"/>
                  </a:lnTo>
                  <a:lnTo>
                    <a:pt x="144" y="56"/>
                  </a:lnTo>
                  <a:lnTo>
                    <a:pt x="136" y="96"/>
                  </a:lnTo>
                  <a:lnTo>
                    <a:pt x="128" y="112"/>
                  </a:lnTo>
                  <a:lnTo>
                    <a:pt x="96" y="128"/>
                  </a:lnTo>
                  <a:lnTo>
                    <a:pt x="64" y="160"/>
                  </a:lnTo>
                  <a:lnTo>
                    <a:pt x="40" y="184"/>
                  </a:lnTo>
                  <a:lnTo>
                    <a:pt x="40" y="200"/>
                  </a:lnTo>
                  <a:lnTo>
                    <a:pt x="48" y="224"/>
                  </a:lnTo>
                  <a:lnTo>
                    <a:pt x="48" y="264"/>
                  </a:lnTo>
                  <a:lnTo>
                    <a:pt x="64" y="272"/>
                  </a:lnTo>
                  <a:lnTo>
                    <a:pt x="96" y="312"/>
                  </a:lnTo>
                  <a:lnTo>
                    <a:pt x="120" y="328"/>
                  </a:lnTo>
                  <a:lnTo>
                    <a:pt x="136" y="328"/>
                  </a:lnTo>
                  <a:lnTo>
                    <a:pt x="152" y="336"/>
                  </a:lnTo>
                  <a:lnTo>
                    <a:pt x="160" y="360"/>
                  </a:lnTo>
                  <a:lnTo>
                    <a:pt x="168" y="384"/>
                  </a:lnTo>
                  <a:lnTo>
                    <a:pt x="192" y="408"/>
                  </a:lnTo>
                  <a:lnTo>
                    <a:pt x="208" y="408"/>
                  </a:lnTo>
                  <a:lnTo>
                    <a:pt x="232" y="408"/>
                  </a:lnTo>
                  <a:lnTo>
                    <a:pt x="256" y="416"/>
                  </a:lnTo>
                  <a:lnTo>
                    <a:pt x="264" y="432"/>
                  </a:lnTo>
                  <a:lnTo>
                    <a:pt x="280" y="440"/>
                  </a:lnTo>
                  <a:lnTo>
                    <a:pt x="320" y="464"/>
                  </a:lnTo>
                  <a:lnTo>
                    <a:pt x="336" y="496"/>
                  </a:lnTo>
                  <a:lnTo>
                    <a:pt x="336" y="528"/>
                  </a:lnTo>
                  <a:lnTo>
                    <a:pt x="336" y="560"/>
                  </a:lnTo>
                  <a:lnTo>
                    <a:pt x="360" y="600"/>
                  </a:lnTo>
                  <a:lnTo>
                    <a:pt x="368" y="640"/>
                  </a:lnTo>
                  <a:lnTo>
                    <a:pt x="376" y="672"/>
                  </a:lnTo>
                  <a:lnTo>
                    <a:pt x="392" y="696"/>
                  </a:lnTo>
                  <a:lnTo>
                    <a:pt x="408" y="720"/>
                  </a:lnTo>
                  <a:lnTo>
                    <a:pt x="440" y="744"/>
                  </a:lnTo>
                  <a:lnTo>
                    <a:pt x="456" y="776"/>
                  </a:lnTo>
                  <a:lnTo>
                    <a:pt x="464" y="800"/>
                  </a:lnTo>
                  <a:lnTo>
                    <a:pt x="456" y="840"/>
                  </a:lnTo>
                  <a:lnTo>
                    <a:pt x="432" y="872"/>
                  </a:lnTo>
                  <a:lnTo>
                    <a:pt x="400" y="888"/>
                  </a:lnTo>
                  <a:lnTo>
                    <a:pt x="376" y="912"/>
                  </a:lnTo>
                  <a:lnTo>
                    <a:pt x="376" y="952"/>
                  </a:lnTo>
                  <a:lnTo>
                    <a:pt x="368" y="992"/>
                  </a:lnTo>
                  <a:lnTo>
                    <a:pt x="336" y="1040"/>
                  </a:lnTo>
                  <a:lnTo>
                    <a:pt x="336" y="1088"/>
                  </a:lnTo>
                  <a:lnTo>
                    <a:pt x="352" y="1096"/>
                  </a:lnTo>
                  <a:lnTo>
                    <a:pt x="368" y="1128"/>
                  </a:lnTo>
                  <a:lnTo>
                    <a:pt x="376" y="1168"/>
                  </a:lnTo>
                  <a:lnTo>
                    <a:pt x="384" y="1192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49"/>
            <p:cNvSpPr>
              <a:spLocks/>
            </p:cNvSpPr>
            <p:nvPr/>
          </p:nvSpPr>
          <p:spPr bwMode="auto">
            <a:xfrm>
              <a:off x="4720" y="1819"/>
              <a:ext cx="289" cy="1937"/>
            </a:xfrm>
            <a:custGeom>
              <a:avLst/>
              <a:gdLst>
                <a:gd name="T0" fmla="*/ 24 w 289"/>
                <a:gd name="T1" fmla="*/ 24 h 1937"/>
                <a:gd name="T2" fmla="*/ 40 w 289"/>
                <a:gd name="T3" fmla="*/ 64 h 1937"/>
                <a:gd name="T4" fmla="*/ 56 w 289"/>
                <a:gd name="T5" fmla="*/ 136 h 1937"/>
                <a:gd name="T6" fmla="*/ 80 w 289"/>
                <a:gd name="T7" fmla="*/ 160 h 1937"/>
                <a:gd name="T8" fmla="*/ 112 w 289"/>
                <a:gd name="T9" fmla="*/ 192 h 1937"/>
                <a:gd name="T10" fmla="*/ 152 w 289"/>
                <a:gd name="T11" fmla="*/ 208 h 1937"/>
                <a:gd name="T12" fmla="*/ 208 w 289"/>
                <a:gd name="T13" fmla="*/ 216 h 1937"/>
                <a:gd name="T14" fmla="*/ 200 w 289"/>
                <a:gd name="T15" fmla="*/ 240 h 1937"/>
                <a:gd name="T16" fmla="*/ 184 w 289"/>
                <a:gd name="T17" fmla="*/ 312 h 1937"/>
                <a:gd name="T18" fmla="*/ 184 w 289"/>
                <a:gd name="T19" fmla="*/ 360 h 1937"/>
                <a:gd name="T20" fmla="*/ 240 w 289"/>
                <a:gd name="T21" fmla="*/ 376 h 1937"/>
                <a:gd name="T22" fmla="*/ 256 w 289"/>
                <a:gd name="T23" fmla="*/ 408 h 1937"/>
                <a:gd name="T24" fmla="*/ 272 w 289"/>
                <a:gd name="T25" fmla="*/ 464 h 1937"/>
                <a:gd name="T26" fmla="*/ 264 w 289"/>
                <a:gd name="T27" fmla="*/ 528 h 1937"/>
                <a:gd name="T28" fmla="*/ 288 w 289"/>
                <a:gd name="T29" fmla="*/ 568 h 1937"/>
                <a:gd name="T30" fmla="*/ 264 w 289"/>
                <a:gd name="T31" fmla="*/ 608 h 1937"/>
                <a:gd name="T32" fmla="*/ 248 w 289"/>
                <a:gd name="T33" fmla="*/ 688 h 1937"/>
                <a:gd name="T34" fmla="*/ 232 w 289"/>
                <a:gd name="T35" fmla="*/ 744 h 1937"/>
                <a:gd name="T36" fmla="*/ 208 w 289"/>
                <a:gd name="T37" fmla="*/ 816 h 1937"/>
                <a:gd name="T38" fmla="*/ 168 w 289"/>
                <a:gd name="T39" fmla="*/ 872 h 1937"/>
                <a:gd name="T40" fmla="*/ 136 w 289"/>
                <a:gd name="T41" fmla="*/ 944 h 1937"/>
                <a:gd name="T42" fmla="*/ 96 w 289"/>
                <a:gd name="T43" fmla="*/ 1024 h 1937"/>
                <a:gd name="T44" fmla="*/ 88 w 289"/>
                <a:gd name="T45" fmla="*/ 1120 h 1937"/>
                <a:gd name="T46" fmla="*/ 64 w 289"/>
                <a:gd name="T47" fmla="*/ 1160 h 1937"/>
                <a:gd name="T48" fmla="*/ 64 w 289"/>
                <a:gd name="T49" fmla="*/ 1240 h 1937"/>
                <a:gd name="T50" fmla="*/ 72 w 289"/>
                <a:gd name="T51" fmla="*/ 1280 h 1937"/>
                <a:gd name="T52" fmla="*/ 72 w 289"/>
                <a:gd name="T53" fmla="*/ 1320 h 1937"/>
                <a:gd name="T54" fmla="*/ 72 w 289"/>
                <a:gd name="T55" fmla="*/ 1376 h 1937"/>
                <a:gd name="T56" fmla="*/ 48 w 289"/>
                <a:gd name="T57" fmla="*/ 1416 h 1937"/>
                <a:gd name="T58" fmla="*/ 16 w 289"/>
                <a:gd name="T59" fmla="*/ 1464 h 1937"/>
                <a:gd name="T60" fmla="*/ 0 w 289"/>
                <a:gd name="T61" fmla="*/ 1544 h 1937"/>
                <a:gd name="T62" fmla="*/ 0 w 289"/>
                <a:gd name="T63" fmla="*/ 1592 h 1937"/>
                <a:gd name="T64" fmla="*/ 48 w 289"/>
                <a:gd name="T65" fmla="*/ 1680 h 1937"/>
                <a:gd name="T66" fmla="*/ 72 w 289"/>
                <a:gd name="T67" fmla="*/ 1744 h 1937"/>
                <a:gd name="T68" fmla="*/ 96 w 289"/>
                <a:gd name="T69" fmla="*/ 1800 h 1937"/>
                <a:gd name="T70" fmla="*/ 176 w 289"/>
                <a:gd name="T71" fmla="*/ 1872 h 1937"/>
                <a:gd name="T72" fmla="*/ 216 w 289"/>
                <a:gd name="T73" fmla="*/ 1936 h 19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89" h="1937">
                  <a:moveTo>
                    <a:pt x="32" y="0"/>
                  </a:moveTo>
                  <a:lnTo>
                    <a:pt x="24" y="24"/>
                  </a:lnTo>
                  <a:lnTo>
                    <a:pt x="24" y="40"/>
                  </a:lnTo>
                  <a:lnTo>
                    <a:pt x="40" y="64"/>
                  </a:lnTo>
                  <a:lnTo>
                    <a:pt x="48" y="96"/>
                  </a:lnTo>
                  <a:lnTo>
                    <a:pt x="56" y="136"/>
                  </a:lnTo>
                  <a:lnTo>
                    <a:pt x="72" y="160"/>
                  </a:lnTo>
                  <a:lnTo>
                    <a:pt x="80" y="160"/>
                  </a:lnTo>
                  <a:lnTo>
                    <a:pt x="96" y="184"/>
                  </a:lnTo>
                  <a:lnTo>
                    <a:pt x="112" y="192"/>
                  </a:lnTo>
                  <a:lnTo>
                    <a:pt x="136" y="208"/>
                  </a:lnTo>
                  <a:lnTo>
                    <a:pt x="152" y="208"/>
                  </a:lnTo>
                  <a:lnTo>
                    <a:pt x="184" y="208"/>
                  </a:lnTo>
                  <a:lnTo>
                    <a:pt x="208" y="216"/>
                  </a:lnTo>
                  <a:lnTo>
                    <a:pt x="208" y="224"/>
                  </a:lnTo>
                  <a:lnTo>
                    <a:pt x="200" y="240"/>
                  </a:lnTo>
                  <a:lnTo>
                    <a:pt x="184" y="264"/>
                  </a:lnTo>
                  <a:lnTo>
                    <a:pt x="184" y="312"/>
                  </a:lnTo>
                  <a:lnTo>
                    <a:pt x="176" y="336"/>
                  </a:lnTo>
                  <a:lnTo>
                    <a:pt x="184" y="360"/>
                  </a:lnTo>
                  <a:lnTo>
                    <a:pt x="224" y="376"/>
                  </a:lnTo>
                  <a:lnTo>
                    <a:pt x="240" y="376"/>
                  </a:lnTo>
                  <a:lnTo>
                    <a:pt x="256" y="384"/>
                  </a:lnTo>
                  <a:lnTo>
                    <a:pt x="256" y="408"/>
                  </a:lnTo>
                  <a:lnTo>
                    <a:pt x="256" y="432"/>
                  </a:lnTo>
                  <a:lnTo>
                    <a:pt x="272" y="464"/>
                  </a:lnTo>
                  <a:lnTo>
                    <a:pt x="264" y="488"/>
                  </a:lnTo>
                  <a:lnTo>
                    <a:pt x="264" y="528"/>
                  </a:lnTo>
                  <a:lnTo>
                    <a:pt x="280" y="552"/>
                  </a:lnTo>
                  <a:lnTo>
                    <a:pt x="288" y="568"/>
                  </a:lnTo>
                  <a:lnTo>
                    <a:pt x="288" y="592"/>
                  </a:lnTo>
                  <a:lnTo>
                    <a:pt x="264" y="608"/>
                  </a:lnTo>
                  <a:lnTo>
                    <a:pt x="248" y="640"/>
                  </a:lnTo>
                  <a:lnTo>
                    <a:pt x="248" y="688"/>
                  </a:lnTo>
                  <a:lnTo>
                    <a:pt x="240" y="712"/>
                  </a:lnTo>
                  <a:lnTo>
                    <a:pt x="232" y="744"/>
                  </a:lnTo>
                  <a:lnTo>
                    <a:pt x="216" y="792"/>
                  </a:lnTo>
                  <a:lnTo>
                    <a:pt x="208" y="816"/>
                  </a:lnTo>
                  <a:lnTo>
                    <a:pt x="200" y="848"/>
                  </a:lnTo>
                  <a:lnTo>
                    <a:pt x="168" y="872"/>
                  </a:lnTo>
                  <a:lnTo>
                    <a:pt x="144" y="912"/>
                  </a:lnTo>
                  <a:lnTo>
                    <a:pt x="136" y="944"/>
                  </a:lnTo>
                  <a:lnTo>
                    <a:pt x="104" y="1000"/>
                  </a:lnTo>
                  <a:lnTo>
                    <a:pt x="96" y="1024"/>
                  </a:lnTo>
                  <a:lnTo>
                    <a:pt x="88" y="1080"/>
                  </a:lnTo>
                  <a:lnTo>
                    <a:pt x="88" y="1120"/>
                  </a:lnTo>
                  <a:lnTo>
                    <a:pt x="72" y="1136"/>
                  </a:lnTo>
                  <a:lnTo>
                    <a:pt x="64" y="1160"/>
                  </a:lnTo>
                  <a:lnTo>
                    <a:pt x="72" y="1192"/>
                  </a:lnTo>
                  <a:lnTo>
                    <a:pt x="64" y="1240"/>
                  </a:lnTo>
                  <a:lnTo>
                    <a:pt x="64" y="1264"/>
                  </a:lnTo>
                  <a:lnTo>
                    <a:pt x="72" y="1280"/>
                  </a:lnTo>
                  <a:lnTo>
                    <a:pt x="64" y="1296"/>
                  </a:lnTo>
                  <a:lnTo>
                    <a:pt x="72" y="1320"/>
                  </a:lnTo>
                  <a:lnTo>
                    <a:pt x="72" y="1344"/>
                  </a:lnTo>
                  <a:lnTo>
                    <a:pt x="72" y="1376"/>
                  </a:lnTo>
                  <a:lnTo>
                    <a:pt x="56" y="1392"/>
                  </a:lnTo>
                  <a:lnTo>
                    <a:pt x="48" y="1416"/>
                  </a:lnTo>
                  <a:lnTo>
                    <a:pt x="40" y="1432"/>
                  </a:lnTo>
                  <a:lnTo>
                    <a:pt x="16" y="1464"/>
                  </a:lnTo>
                  <a:lnTo>
                    <a:pt x="8" y="1496"/>
                  </a:lnTo>
                  <a:lnTo>
                    <a:pt x="0" y="1544"/>
                  </a:lnTo>
                  <a:lnTo>
                    <a:pt x="0" y="1560"/>
                  </a:lnTo>
                  <a:lnTo>
                    <a:pt x="0" y="1592"/>
                  </a:lnTo>
                  <a:lnTo>
                    <a:pt x="16" y="1624"/>
                  </a:lnTo>
                  <a:lnTo>
                    <a:pt x="48" y="1680"/>
                  </a:lnTo>
                  <a:lnTo>
                    <a:pt x="56" y="1712"/>
                  </a:lnTo>
                  <a:lnTo>
                    <a:pt x="72" y="1744"/>
                  </a:lnTo>
                  <a:lnTo>
                    <a:pt x="72" y="1776"/>
                  </a:lnTo>
                  <a:lnTo>
                    <a:pt x="96" y="1800"/>
                  </a:lnTo>
                  <a:lnTo>
                    <a:pt x="128" y="1824"/>
                  </a:lnTo>
                  <a:lnTo>
                    <a:pt x="176" y="1872"/>
                  </a:lnTo>
                  <a:lnTo>
                    <a:pt x="192" y="1904"/>
                  </a:lnTo>
                  <a:lnTo>
                    <a:pt x="216" y="1936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0"/>
            <p:cNvSpPr>
              <a:spLocks/>
            </p:cNvSpPr>
            <p:nvPr/>
          </p:nvSpPr>
          <p:spPr bwMode="auto">
            <a:xfrm>
              <a:off x="4784" y="3555"/>
              <a:ext cx="273" cy="217"/>
            </a:xfrm>
            <a:custGeom>
              <a:avLst/>
              <a:gdLst>
                <a:gd name="T0" fmla="*/ 0 w 273"/>
                <a:gd name="T1" fmla="*/ 0 h 217"/>
                <a:gd name="T2" fmla="*/ 24 w 273"/>
                <a:gd name="T3" fmla="*/ 8 h 217"/>
                <a:gd name="T4" fmla="*/ 64 w 273"/>
                <a:gd name="T5" fmla="*/ 32 h 217"/>
                <a:gd name="T6" fmla="*/ 88 w 273"/>
                <a:gd name="T7" fmla="*/ 40 h 217"/>
                <a:gd name="T8" fmla="*/ 104 w 273"/>
                <a:gd name="T9" fmla="*/ 56 h 217"/>
                <a:gd name="T10" fmla="*/ 144 w 273"/>
                <a:gd name="T11" fmla="*/ 56 h 217"/>
                <a:gd name="T12" fmla="*/ 176 w 273"/>
                <a:gd name="T13" fmla="*/ 72 h 217"/>
                <a:gd name="T14" fmla="*/ 200 w 273"/>
                <a:gd name="T15" fmla="*/ 112 h 217"/>
                <a:gd name="T16" fmla="*/ 208 w 273"/>
                <a:gd name="T17" fmla="*/ 136 h 217"/>
                <a:gd name="T18" fmla="*/ 232 w 273"/>
                <a:gd name="T19" fmla="*/ 152 h 217"/>
                <a:gd name="T20" fmla="*/ 256 w 273"/>
                <a:gd name="T21" fmla="*/ 168 h 217"/>
                <a:gd name="T22" fmla="*/ 272 w 273"/>
                <a:gd name="T23" fmla="*/ 200 h 217"/>
                <a:gd name="T24" fmla="*/ 264 w 273"/>
                <a:gd name="T25" fmla="*/ 216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3" h="217">
                  <a:moveTo>
                    <a:pt x="0" y="0"/>
                  </a:moveTo>
                  <a:lnTo>
                    <a:pt x="24" y="8"/>
                  </a:lnTo>
                  <a:lnTo>
                    <a:pt x="64" y="32"/>
                  </a:lnTo>
                  <a:lnTo>
                    <a:pt x="88" y="40"/>
                  </a:lnTo>
                  <a:lnTo>
                    <a:pt x="104" y="56"/>
                  </a:lnTo>
                  <a:lnTo>
                    <a:pt x="144" y="56"/>
                  </a:lnTo>
                  <a:lnTo>
                    <a:pt x="176" y="72"/>
                  </a:lnTo>
                  <a:lnTo>
                    <a:pt x="200" y="112"/>
                  </a:lnTo>
                  <a:lnTo>
                    <a:pt x="208" y="136"/>
                  </a:lnTo>
                  <a:lnTo>
                    <a:pt x="232" y="152"/>
                  </a:lnTo>
                  <a:lnTo>
                    <a:pt x="256" y="168"/>
                  </a:lnTo>
                  <a:lnTo>
                    <a:pt x="272" y="200"/>
                  </a:lnTo>
                  <a:lnTo>
                    <a:pt x="264" y="216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51"/>
            <p:cNvSpPr>
              <a:spLocks/>
            </p:cNvSpPr>
            <p:nvPr/>
          </p:nvSpPr>
          <p:spPr bwMode="auto">
            <a:xfrm>
              <a:off x="4480" y="3115"/>
              <a:ext cx="241" cy="273"/>
            </a:xfrm>
            <a:custGeom>
              <a:avLst/>
              <a:gdLst>
                <a:gd name="T0" fmla="*/ 240 w 241"/>
                <a:gd name="T1" fmla="*/ 264 h 273"/>
                <a:gd name="T2" fmla="*/ 208 w 241"/>
                <a:gd name="T3" fmla="*/ 272 h 273"/>
                <a:gd name="T4" fmla="*/ 176 w 241"/>
                <a:gd name="T5" fmla="*/ 264 h 273"/>
                <a:gd name="T6" fmla="*/ 144 w 241"/>
                <a:gd name="T7" fmla="*/ 256 h 273"/>
                <a:gd name="T8" fmla="*/ 128 w 241"/>
                <a:gd name="T9" fmla="*/ 224 h 273"/>
                <a:gd name="T10" fmla="*/ 88 w 241"/>
                <a:gd name="T11" fmla="*/ 184 h 273"/>
                <a:gd name="T12" fmla="*/ 64 w 241"/>
                <a:gd name="T13" fmla="*/ 152 h 273"/>
                <a:gd name="T14" fmla="*/ 40 w 241"/>
                <a:gd name="T15" fmla="*/ 144 h 273"/>
                <a:gd name="T16" fmla="*/ 8 w 241"/>
                <a:gd name="T17" fmla="*/ 104 h 273"/>
                <a:gd name="T18" fmla="*/ 0 w 241"/>
                <a:gd name="T19" fmla="*/ 56 h 273"/>
                <a:gd name="T20" fmla="*/ 8 w 241"/>
                <a:gd name="T21" fmla="*/ 16 h 273"/>
                <a:gd name="T22" fmla="*/ 8 w 241"/>
                <a:gd name="T23" fmla="*/ 0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41" h="273">
                  <a:moveTo>
                    <a:pt x="240" y="264"/>
                  </a:moveTo>
                  <a:lnTo>
                    <a:pt x="208" y="272"/>
                  </a:lnTo>
                  <a:lnTo>
                    <a:pt x="176" y="264"/>
                  </a:lnTo>
                  <a:lnTo>
                    <a:pt x="144" y="256"/>
                  </a:lnTo>
                  <a:lnTo>
                    <a:pt x="128" y="224"/>
                  </a:lnTo>
                  <a:lnTo>
                    <a:pt x="88" y="184"/>
                  </a:lnTo>
                  <a:lnTo>
                    <a:pt x="64" y="152"/>
                  </a:lnTo>
                  <a:lnTo>
                    <a:pt x="40" y="144"/>
                  </a:lnTo>
                  <a:lnTo>
                    <a:pt x="8" y="104"/>
                  </a:lnTo>
                  <a:lnTo>
                    <a:pt x="0" y="56"/>
                  </a:lnTo>
                  <a:lnTo>
                    <a:pt x="8" y="16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2"/>
            <p:cNvSpPr>
              <a:spLocks/>
            </p:cNvSpPr>
            <p:nvPr/>
          </p:nvSpPr>
          <p:spPr bwMode="auto">
            <a:xfrm>
              <a:off x="4024" y="2883"/>
              <a:ext cx="457" cy="305"/>
            </a:xfrm>
            <a:custGeom>
              <a:avLst/>
              <a:gdLst>
                <a:gd name="T0" fmla="*/ 456 w 457"/>
                <a:gd name="T1" fmla="*/ 304 h 305"/>
                <a:gd name="T2" fmla="*/ 456 w 457"/>
                <a:gd name="T3" fmla="*/ 288 h 305"/>
                <a:gd name="T4" fmla="*/ 440 w 457"/>
                <a:gd name="T5" fmla="*/ 264 h 305"/>
                <a:gd name="T6" fmla="*/ 440 w 457"/>
                <a:gd name="T7" fmla="*/ 248 h 305"/>
                <a:gd name="T8" fmla="*/ 432 w 457"/>
                <a:gd name="T9" fmla="*/ 216 h 305"/>
                <a:gd name="T10" fmla="*/ 432 w 457"/>
                <a:gd name="T11" fmla="*/ 184 h 305"/>
                <a:gd name="T12" fmla="*/ 432 w 457"/>
                <a:gd name="T13" fmla="*/ 144 h 305"/>
                <a:gd name="T14" fmla="*/ 432 w 457"/>
                <a:gd name="T15" fmla="*/ 112 h 305"/>
                <a:gd name="T16" fmla="*/ 400 w 457"/>
                <a:gd name="T17" fmla="*/ 104 h 305"/>
                <a:gd name="T18" fmla="*/ 368 w 457"/>
                <a:gd name="T19" fmla="*/ 80 h 305"/>
                <a:gd name="T20" fmla="*/ 344 w 457"/>
                <a:gd name="T21" fmla="*/ 56 h 305"/>
                <a:gd name="T22" fmla="*/ 288 w 457"/>
                <a:gd name="T23" fmla="*/ 32 h 305"/>
                <a:gd name="T24" fmla="*/ 248 w 457"/>
                <a:gd name="T25" fmla="*/ 40 h 305"/>
                <a:gd name="T26" fmla="*/ 216 w 457"/>
                <a:gd name="T27" fmla="*/ 40 h 305"/>
                <a:gd name="T28" fmla="*/ 200 w 457"/>
                <a:gd name="T29" fmla="*/ 40 h 305"/>
                <a:gd name="T30" fmla="*/ 168 w 457"/>
                <a:gd name="T31" fmla="*/ 40 h 305"/>
                <a:gd name="T32" fmla="*/ 160 w 457"/>
                <a:gd name="T33" fmla="*/ 32 h 305"/>
                <a:gd name="T34" fmla="*/ 160 w 457"/>
                <a:gd name="T35" fmla="*/ 16 h 305"/>
                <a:gd name="T36" fmla="*/ 128 w 457"/>
                <a:gd name="T37" fmla="*/ 24 h 305"/>
                <a:gd name="T38" fmla="*/ 112 w 457"/>
                <a:gd name="T39" fmla="*/ 0 h 305"/>
                <a:gd name="T40" fmla="*/ 88 w 457"/>
                <a:gd name="T41" fmla="*/ 8 h 305"/>
                <a:gd name="T42" fmla="*/ 72 w 457"/>
                <a:gd name="T43" fmla="*/ 32 h 305"/>
                <a:gd name="T44" fmla="*/ 56 w 457"/>
                <a:gd name="T45" fmla="*/ 40 h 305"/>
                <a:gd name="T46" fmla="*/ 48 w 457"/>
                <a:gd name="T47" fmla="*/ 24 h 305"/>
                <a:gd name="T48" fmla="*/ 40 w 457"/>
                <a:gd name="T49" fmla="*/ 16 h 305"/>
                <a:gd name="T50" fmla="*/ 16 w 457"/>
                <a:gd name="T51" fmla="*/ 16 h 305"/>
                <a:gd name="T52" fmla="*/ 0 w 457"/>
                <a:gd name="T53" fmla="*/ 4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457" h="305">
                  <a:moveTo>
                    <a:pt x="456" y="304"/>
                  </a:moveTo>
                  <a:lnTo>
                    <a:pt x="456" y="288"/>
                  </a:lnTo>
                  <a:lnTo>
                    <a:pt x="440" y="264"/>
                  </a:lnTo>
                  <a:lnTo>
                    <a:pt x="440" y="248"/>
                  </a:lnTo>
                  <a:lnTo>
                    <a:pt x="432" y="216"/>
                  </a:lnTo>
                  <a:lnTo>
                    <a:pt x="432" y="184"/>
                  </a:lnTo>
                  <a:lnTo>
                    <a:pt x="432" y="144"/>
                  </a:lnTo>
                  <a:lnTo>
                    <a:pt x="432" y="112"/>
                  </a:lnTo>
                  <a:lnTo>
                    <a:pt x="400" y="104"/>
                  </a:lnTo>
                  <a:lnTo>
                    <a:pt x="368" y="80"/>
                  </a:lnTo>
                  <a:lnTo>
                    <a:pt x="344" y="56"/>
                  </a:lnTo>
                  <a:lnTo>
                    <a:pt x="288" y="32"/>
                  </a:lnTo>
                  <a:lnTo>
                    <a:pt x="248" y="40"/>
                  </a:lnTo>
                  <a:lnTo>
                    <a:pt x="216" y="40"/>
                  </a:lnTo>
                  <a:lnTo>
                    <a:pt x="200" y="40"/>
                  </a:lnTo>
                  <a:lnTo>
                    <a:pt x="168" y="40"/>
                  </a:lnTo>
                  <a:lnTo>
                    <a:pt x="160" y="32"/>
                  </a:lnTo>
                  <a:lnTo>
                    <a:pt x="160" y="16"/>
                  </a:lnTo>
                  <a:lnTo>
                    <a:pt x="128" y="24"/>
                  </a:lnTo>
                  <a:lnTo>
                    <a:pt x="112" y="0"/>
                  </a:lnTo>
                  <a:lnTo>
                    <a:pt x="88" y="8"/>
                  </a:lnTo>
                  <a:lnTo>
                    <a:pt x="72" y="32"/>
                  </a:lnTo>
                  <a:lnTo>
                    <a:pt x="56" y="40"/>
                  </a:lnTo>
                  <a:lnTo>
                    <a:pt x="48" y="24"/>
                  </a:lnTo>
                  <a:lnTo>
                    <a:pt x="40" y="16"/>
                  </a:lnTo>
                  <a:lnTo>
                    <a:pt x="16" y="16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53"/>
            <p:cNvSpPr>
              <a:spLocks/>
            </p:cNvSpPr>
            <p:nvPr/>
          </p:nvSpPr>
          <p:spPr bwMode="auto">
            <a:xfrm>
              <a:off x="4600" y="3411"/>
              <a:ext cx="137" cy="273"/>
            </a:xfrm>
            <a:custGeom>
              <a:avLst/>
              <a:gdLst>
                <a:gd name="T0" fmla="*/ 0 w 137"/>
                <a:gd name="T1" fmla="*/ 0 h 273"/>
                <a:gd name="T2" fmla="*/ 32 w 137"/>
                <a:gd name="T3" fmla="*/ 16 h 273"/>
                <a:gd name="T4" fmla="*/ 48 w 137"/>
                <a:gd name="T5" fmla="*/ 48 h 273"/>
                <a:gd name="T6" fmla="*/ 64 w 137"/>
                <a:gd name="T7" fmla="*/ 96 h 273"/>
                <a:gd name="T8" fmla="*/ 64 w 137"/>
                <a:gd name="T9" fmla="*/ 136 h 273"/>
                <a:gd name="T10" fmla="*/ 88 w 137"/>
                <a:gd name="T11" fmla="*/ 160 h 273"/>
                <a:gd name="T12" fmla="*/ 88 w 137"/>
                <a:gd name="T13" fmla="*/ 192 h 273"/>
                <a:gd name="T14" fmla="*/ 96 w 137"/>
                <a:gd name="T15" fmla="*/ 224 h 273"/>
                <a:gd name="T16" fmla="*/ 128 w 137"/>
                <a:gd name="T17" fmla="*/ 248 h 273"/>
                <a:gd name="T18" fmla="*/ 136 w 137"/>
                <a:gd name="T19" fmla="*/ 272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37" h="273">
                  <a:moveTo>
                    <a:pt x="0" y="0"/>
                  </a:moveTo>
                  <a:lnTo>
                    <a:pt x="32" y="16"/>
                  </a:lnTo>
                  <a:lnTo>
                    <a:pt x="48" y="48"/>
                  </a:lnTo>
                  <a:lnTo>
                    <a:pt x="64" y="96"/>
                  </a:lnTo>
                  <a:lnTo>
                    <a:pt x="64" y="136"/>
                  </a:lnTo>
                  <a:lnTo>
                    <a:pt x="88" y="160"/>
                  </a:lnTo>
                  <a:lnTo>
                    <a:pt x="88" y="192"/>
                  </a:lnTo>
                  <a:lnTo>
                    <a:pt x="96" y="224"/>
                  </a:lnTo>
                  <a:lnTo>
                    <a:pt x="128" y="248"/>
                  </a:lnTo>
                  <a:lnTo>
                    <a:pt x="136" y="272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54"/>
            <p:cNvSpPr>
              <a:spLocks/>
            </p:cNvSpPr>
            <p:nvPr/>
          </p:nvSpPr>
          <p:spPr bwMode="auto">
            <a:xfrm>
              <a:off x="4448" y="2867"/>
              <a:ext cx="289" cy="833"/>
            </a:xfrm>
            <a:custGeom>
              <a:avLst/>
              <a:gdLst>
                <a:gd name="T0" fmla="*/ 288 w 289"/>
                <a:gd name="T1" fmla="*/ 832 h 833"/>
                <a:gd name="T2" fmla="*/ 280 w 289"/>
                <a:gd name="T3" fmla="*/ 784 h 833"/>
                <a:gd name="T4" fmla="*/ 272 w 289"/>
                <a:gd name="T5" fmla="*/ 712 h 833"/>
                <a:gd name="T6" fmla="*/ 264 w 289"/>
                <a:gd name="T7" fmla="*/ 672 h 833"/>
                <a:gd name="T8" fmla="*/ 264 w 289"/>
                <a:gd name="T9" fmla="*/ 632 h 833"/>
                <a:gd name="T10" fmla="*/ 264 w 289"/>
                <a:gd name="T11" fmla="*/ 560 h 833"/>
                <a:gd name="T12" fmla="*/ 232 w 289"/>
                <a:gd name="T13" fmla="*/ 520 h 833"/>
                <a:gd name="T14" fmla="*/ 248 w 289"/>
                <a:gd name="T15" fmla="*/ 480 h 833"/>
                <a:gd name="T16" fmla="*/ 248 w 289"/>
                <a:gd name="T17" fmla="*/ 424 h 833"/>
                <a:gd name="T18" fmla="*/ 232 w 289"/>
                <a:gd name="T19" fmla="*/ 392 h 833"/>
                <a:gd name="T20" fmla="*/ 232 w 289"/>
                <a:gd name="T21" fmla="*/ 368 h 833"/>
                <a:gd name="T22" fmla="*/ 232 w 289"/>
                <a:gd name="T23" fmla="*/ 360 h 833"/>
                <a:gd name="T24" fmla="*/ 208 w 289"/>
                <a:gd name="T25" fmla="*/ 344 h 833"/>
                <a:gd name="T26" fmla="*/ 192 w 289"/>
                <a:gd name="T27" fmla="*/ 328 h 833"/>
                <a:gd name="T28" fmla="*/ 200 w 289"/>
                <a:gd name="T29" fmla="*/ 304 h 833"/>
                <a:gd name="T30" fmla="*/ 208 w 289"/>
                <a:gd name="T31" fmla="*/ 280 h 833"/>
                <a:gd name="T32" fmla="*/ 208 w 289"/>
                <a:gd name="T33" fmla="*/ 248 h 833"/>
                <a:gd name="T34" fmla="*/ 208 w 289"/>
                <a:gd name="T35" fmla="*/ 216 h 833"/>
                <a:gd name="T36" fmla="*/ 208 w 289"/>
                <a:gd name="T37" fmla="*/ 192 h 833"/>
                <a:gd name="T38" fmla="*/ 168 w 289"/>
                <a:gd name="T39" fmla="*/ 160 h 833"/>
                <a:gd name="T40" fmla="*/ 152 w 289"/>
                <a:gd name="T41" fmla="*/ 120 h 833"/>
                <a:gd name="T42" fmla="*/ 112 w 289"/>
                <a:gd name="T43" fmla="*/ 96 h 833"/>
                <a:gd name="T44" fmla="*/ 96 w 289"/>
                <a:gd name="T45" fmla="*/ 88 h 833"/>
                <a:gd name="T46" fmla="*/ 80 w 289"/>
                <a:gd name="T47" fmla="*/ 88 h 833"/>
                <a:gd name="T48" fmla="*/ 72 w 289"/>
                <a:gd name="T49" fmla="*/ 64 h 833"/>
                <a:gd name="T50" fmla="*/ 56 w 289"/>
                <a:gd name="T51" fmla="*/ 48 h 833"/>
                <a:gd name="T52" fmla="*/ 24 w 289"/>
                <a:gd name="T53" fmla="*/ 48 h 833"/>
                <a:gd name="T54" fmla="*/ 24 w 289"/>
                <a:gd name="T55" fmla="*/ 16 h 833"/>
                <a:gd name="T56" fmla="*/ 0 w 289"/>
                <a:gd name="T57" fmla="*/ 0 h 8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89" h="833">
                  <a:moveTo>
                    <a:pt x="288" y="832"/>
                  </a:moveTo>
                  <a:lnTo>
                    <a:pt x="280" y="784"/>
                  </a:lnTo>
                  <a:lnTo>
                    <a:pt x="272" y="712"/>
                  </a:lnTo>
                  <a:lnTo>
                    <a:pt x="264" y="672"/>
                  </a:lnTo>
                  <a:lnTo>
                    <a:pt x="264" y="632"/>
                  </a:lnTo>
                  <a:lnTo>
                    <a:pt x="264" y="560"/>
                  </a:lnTo>
                  <a:lnTo>
                    <a:pt x="232" y="520"/>
                  </a:lnTo>
                  <a:lnTo>
                    <a:pt x="248" y="480"/>
                  </a:lnTo>
                  <a:lnTo>
                    <a:pt x="248" y="424"/>
                  </a:lnTo>
                  <a:lnTo>
                    <a:pt x="232" y="392"/>
                  </a:lnTo>
                  <a:lnTo>
                    <a:pt x="232" y="368"/>
                  </a:lnTo>
                  <a:lnTo>
                    <a:pt x="232" y="360"/>
                  </a:lnTo>
                  <a:lnTo>
                    <a:pt x="208" y="344"/>
                  </a:lnTo>
                  <a:lnTo>
                    <a:pt x="192" y="328"/>
                  </a:lnTo>
                  <a:lnTo>
                    <a:pt x="200" y="304"/>
                  </a:lnTo>
                  <a:lnTo>
                    <a:pt x="208" y="280"/>
                  </a:lnTo>
                  <a:lnTo>
                    <a:pt x="208" y="248"/>
                  </a:lnTo>
                  <a:lnTo>
                    <a:pt x="208" y="216"/>
                  </a:lnTo>
                  <a:lnTo>
                    <a:pt x="208" y="192"/>
                  </a:lnTo>
                  <a:lnTo>
                    <a:pt x="168" y="160"/>
                  </a:lnTo>
                  <a:lnTo>
                    <a:pt x="152" y="120"/>
                  </a:lnTo>
                  <a:lnTo>
                    <a:pt x="112" y="96"/>
                  </a:lnTo>
                  <a:lnTo>
                    <a:pt x="96" y="88"/>
                  </a:lnTo>
                  <a:lnTo>
                    <a:pt x="80" y="88"/>
                  </a:lnTo>
                  <a:lnTo>
                    <a:pt x="72" y="64"/>
                  </a:lnTo>
                  <a:lnTo>
                    <a:pt x="56" y="48"/>
                  </a:lnTo>
                  <a:lnTo>
                    <a:pt x="24" y="48"/>
                  </a:lnTo>
                  <a:lnTo>
                    <a:pt x="24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55"/>
            <p:cNvSpPr>
              <a:spLocks/>
            </p:cNvSpPr>
            <p:nvPr/>
          </p:nvSpPr>
          <p:spPr bwMode="auto">
            <a:xfrm>
              <a:off x="4440" y="2779"/>
              <a:ext cx="129" cy="185"/>
            </a:xfrm>
            <a:custGeom>
              <a:avLst/>
              <a:gdLst>
                <a:gd name="T0" fmla="*/ 0 w 129"/>
                <a:gd name="T1" fmla="*/ 0 h 185"/>
                <a:gd name="T2" fmla="*/ 16 w 129"/>
                <a:gd name="T3" fmla="*/ 32 h 185"/>
                <a:gd name="T4" fmla="*/ 48 w 129"/>
                <a:gd name="T5" fmla="*/ 40 h 185"/>
                <a:gd name="T6" fmla="*/ 56 w 129"/>
                <a:gd name="T7" fmla="*/ 56 h 185"/>
                <a:gd name="T8" fmla="*/ 72 w 129"/>
                <a:gd name="T9" fmla="*/ 72 h 185"/>
                <a:gd name="T10" fmla="*/ 72 w 129"/>
                <a:gd name="T11" fmla="*/ 96 h 185"/>
                <a:gd name="T12" fmla="*/ 96 w 129"/>
                <a:gd name="T13" fmla="*/ 96 h 185"/>
                <a:gd name="T14" fmla="*/ 112 w 129"/>
                <a:gd name="T15" fmla="*/ 104 h 185"/>
                <a:gd name="T16" fmla="*/ 112 w 129"/>
                <a:gd name="T17" fmla="*/ 128 h 185"/>
                <a:gd name="T18" fmla="*/ 120 w 129"/>
                <a:gd name="T19" fmla="*/ 152 h 185"/>
                <a:gd name="T20" fmla="*/ 128 w 129"/>
                <a:gd name="T21" fmla="*/ 184 h 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9" h="185">
                  <a:moveTo>
                    <a:pt x="0" y="0"/>
                  </a:moveTo>
                  <a:lnTo>
                    <a:pt x="16" y="32"/>
                  </a:lnTo>
                  <a:lnTo>
                    <a:pt x="48" y="40"/>
                  </a:lnTo>
                  <a:lnTo>
                    <a:pt x="56" y="56"/>
                  </a:lnTo>
                  <a:lnTo>
                    <a:pt x="72" y="72"/>
                  </a:lnTo>
                  <a:lnTo>
                    <a:pt x="72" y="96"/>
                  </a:lnTo>
                  <a:lnTo>
                    <a:pt x="96" y="96"/>
                  </a:lnTo>
                  <a:lnTo>
                    <a:pt x="112" y="104"/>
                  </a:lnTo>
                  <a:lnTo>
                    <a:pt x="112" y="128"/>
                  </a:lnTo>
                  <a:lnTo>
                    <a:pt x="120" y="152"/>
                  </a:lnTo>
                  <a:lnTo>
                    <a:pt x="128" y="184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56"/>
            <p:cNvSpPr>
              <a:spLocks/>
            </p:cNvSpPr>
            <p:nvPr/>
          </p:nvSpPr>
          <p:spPr bwMode="auto">
            <a:xfrm>
              <a:off x="4240" y="2539"/>
              <a:ext cx="425" cy="537"/>
            </a:xfrm>
            <a:custGeom>
              <a:avLst/>
              <a:gdLst>
                <a:gd name="T0" fmla="*/ 416 w 425"/>
                <a:gd name="T1" fmla="*/ 536 h 537"/>
                <a:gd name="T2" fmla="*/ 416 w 425"/>
                <a:gd name="T3" fmla="*/ 504 h 537"/>
                <a:gd name="T4" fmla="*/ 416 w 425"/>
                <a:gd name="T5" fmla="*/ 480 h 537"/>
                <a:gd name="T6" fmla="*/ 424 w 425"/>
                <a:gd name="T7" fmla="*/ 448 h 537"/>
                <a:gd name="T8" fmla="*/ 424 w 425"/>
                <a:gd name="T9" fmla="*/ 416 h 537"/>
                <a:gd name="T10" fmla="*/ 416 w 425"/>
                <a:gd name="T11" fmla="*/ 392 h 537"/>
                <a:gd name="T12" fmla="*/ 392 w 425"/>
                <a:gd name="T13" fmla="*/ 352 h 537"/>
                <a:gd name="T14" fmla="*/ 384 w 425"/>
                <a:gd name="T15" fmla="*/ 288 h 537"/>
                <a:gd name="T16" fmla="*/ 376 w 425"/>
                <a:gd name="T17" fmla="*/ 264 h 537"/>
                <a:gd name="T18" fmla="*/ 352 w 425"/>
                <a:gd name="T19" fmla="*/ 240 h 537"/>
                <a:gd name="T20" fmla="*/ 336 w 425"/>
                <a:gd name="T21" fmla="*/ 224 h 537"/>
                <a:gd name="T22" fmla="*/ 336 w 425"/>
                <a:gd name="T23" fmla="*/ 200 h 537"/>
                <a:gd name="T24" fmla="*/ 336 w 425"/>
                <a:gd name="T25" fmla="*/ 160 h 537"/>
                <a:gd name="T26" fmla="*/ 312 w 425"/>
                <a:gd name="T27" fmla="*/ 128 h 537"/>
                <a:gd name="T28" fmla="*/ 264 w 425"/>
                <a:gd name="T29" fmla="*/ 112 h 537"/>
                <a:gd name="T30" fmla="*/ 216 w 425"/>
                <a:gd name="T31" fmla="*/ 112 h 537"/>
                <a:gd name="T32" fmla="*/ 176 w 425"/>
                <a:gd name="T33" fmla="*/ 120 h 537"/>
                <a:gd name="T34" fmla="*/ 144 w 425"/>
                <a:gd name="T35" fmla="*/ 112 h 537"/>
                <a:gd name="T36" fmla="*/ 120 w 425"/>
                <a:gd name="T37" fmla="*/ 96 h 537"/>
                <a:gd name="T38" fmla="*/ 88 w 425"/>
                <a:gd name="T39" fmla="*/ 56 h 537"/>
                <a:gd name="T40" fmla="*/ 64 w 425"/>
                <a:gd name="T41" fmla="*/ 32 h 537"/>
                <a:gd name="T42" fmla="*/ 32 w 425"/>
                <a:gd name="T43" fmla="*/ 8 h 537"/>
                <a:gd name="T44" fmla="*/ 0 w 425"/>
                <a:gd name="T45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425" h="537">
                  <a:moveTo>
                    <a:pt x="416" y="536"/>
                  </a:moveTo>
                  <a:lnTo>
                    <a:pt x="416" y="504"/>
                  </a:lnTo>
                  <a:lnTo>
                    <a:pt x="416" y="480"/>
                  </a:lnTo>
                  <a:lnTo>
                    <a:pt x="424" y="448"/>
                  </a:lnTo>
                  <a:lnTo>
                    <a:pt x="424" y="416"/>
                  </a:lnTo>
                  <a:lnTo>
                    <a:pt x="416" y="392"/>
                  </a:lnTo>
                  <a:lnTo>
                    <a:pt x="392" y="352"/>
                  </a:lnTo>
                  <a:lnTo>
                    <a:pt x="384" y="288"/>
                  </a:lnTo>
                  <a:lnTo>
                    <a:pt x="376" y="264"/>
                  </a:lnTo>
                  <a:lnTo>
                    <a:pt x="352" y="240"/>
                  </a:lnTo>
                  <a:lnTo>
                    <a:pt x="336" y="224"/>
                  </a:lnTo>
                  <a:lnTo>
                    <a:pt x="336" y="200"/>
                  </a:lnTo>
                  <a:lnTo>
                    <a:pt x="336" y="160"/>
                  </a:lnTo>
                  <a:lnTo>
                    <a:pt x="312" y="128"/>
                  </a:lnTo>
                  <a:lnTo>
                    <a:pt x="264" y="112"/>
                  </a:lnTo>
                  <a:lnTo>
                    <a:pt x="216" y="112"/>
                  </a:lnTo>
                  <a:lnTo>
                    <a:pt x="176" y="120"/>
                  </a:lnTo>
                  <a:lnTo>
                    <a:pt x="144" y="112"/>
                  </a:lnTo>
                  <a:lnTo>
                    <a:pt x="120" y="96"/>
                  </a:lnTo>
                  <a:lnTo>
                    <a:pt x="88" y="56"/>
                  </a:lnTo>
                  <a:lnTo>
                    <a:pt x="64" y="32"/>
                  </a:lnTo>
                  <a:lnTo>
                    <a:pt x="32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57"/>
            <p:cNvSpPr>
              <a:spLocks/>
            </p:cNvSpPr>
            <p:nvPr/>
          </p:nvSpPr>
          <p:spPr bwMode="auto">
            <a:xfrm>
              <a:off x="4520" y="2779"/>
              <a:ext cx="33" cy="105"/>
            </a:xfrm>
            <a:custGeom>
              <a:avLst/>
              <a:gdLst>
                <a:gd name="T0" fmla="*/ 0 w 33"/>
                <a:gd name="T1" fmla="*/ 0 h 105"/>
                <a:gd name="T2" fmla="*/ 32 w 33"/>
                <a:gd name="T3" fmla="*/ 56 h 105"/>
                <a:gd name="T4" fmla="*/ 32 w 33"/>
                <a:gd name="T5" fmla="*/ 72 h 105"/>
                <a:gd name="T6" fmla="*/ 16 w 33"/>
                <a:gd name="T7" fmla="*/ 88 h 105"/>
                <a:gd name="T8" fmla="*/ 16 w 33"/>
                <a:gd name="T9" fmla="*/ 104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105">
                  <a:moveTo>
                    <a:pt x="0" y="0"/>
                  </a:moveTo>
                  <a:lnTo>
                    <a:pt x="32" y="56"/>
                  </a:lnTo>
                  <a:lnTo>
                    <a:pt x="32" y="72"/>
                  </a:lnTo>
                  <a:lnTo>
                    <a:pt x="16" y="88"/>
                  </a:lnTo>
                  <a:lnTo>
                    <a:pt x="16" y="104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8"/>
            <p:cNvSpPr>
              <a:spLocks/>
            </p:cNvSpPr>
            <p:nvPr/>
          </p:nvSpPr>
          <p:spPr bwMode="auto">
            <a:xfrm>
              <a:off x="4656" y="2779"/>
              <a:ext cx="153" cy="145"/>
            </a:xfrm>
            <a:custGeom>
              <a:avLst/>
              <a:gdLst>
                <a:gd name="T0" fmla="*/ 152 w 153"/>
                <a:gd name="T1" fmla="*/ 144 h 145"/>
                <a:gd name="T2" fmla="*/ 112 w 153"/>
                <a:gd name="T3" fmla="*/ 136 h 145"/>
                <a:gd name="T4" fmla="*/ 88 w 153"/>
                <a:gd name="T5" fmla="*/ 136 h 145"/>
                <a:gd name="T6" fmla="*/ 72 w 153"/>
                <a:gd name="T7" fmla="*/ 112 h 145"/>
                <a:gd name="T8" fmla="*/ 48 w 153"/>
                <a:gd name="T9" fmla="*/ 104 h 145"/>
                <a:gd name="T10" fmla="*/ 24 w 153"/>
                <a:gd name="T11" fmla="*/ 80 h 145"/>
                <a:gd name="T12" fmla="*/ 16 w 153"/>
                <a:gd name="T13" fmla="*/ 48 h 145"/>
                <a:gd name="T14" fmla="*/ 8 w 153"/>
                <a:gd name="T15" fmla="*/ 32 h 145"/>
                <a:gd name="T16" fmla="*/ 0 w 153"/>
                <a:gd name="T17" fmla="*/ 16 h 145"/>
                <a:gd name="T18" fmla="*/ 24 w 153"/>
                <a:gd name="T19" fmla="*/ 0 h 1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3" h="145">
                  <a:moveTo>
                    <a:pt x="152" y="144"/>
                  </a:moveTo>
                  <a:lnTo>
                    <a:pt x="112" y="136"/>
                  </a:lnTo>
                  <a:lnTo>
                    <a:pt x="88" y="136"/>
                  </a:lnTo>
                  <a:lnTo>
                    <a:pt x="72" y="112"/>
                  </a:lnTo>
                  <a:lnTo>
                    <a:pt x="48" y="104"/>
                  </a:lnTo>
                  <a:lnTo>
                    <a:pt x="24" y="80"/>
                  </a:lnTo>
                  <a:lnTo>
                    <a:pt x="16" y="48"/>
                  </a:lnTo>
                  <a:lnTo>
                    <a:pt x="8" y="32"/>
                  </a:lnTo>
                  <a:lnTo>
                    <a:pt x="0" y="16"/>
                  </a:lnTo>
                  <a:lnTo>
                    <a:pt x="24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9"/>
            <p:cNvSpPr>
              <a:spLocks/>
            </p:cNvSpPr>
            <p:nvPr/>
          </p:nvSpPr>
          <p:spPr bwMode="auto">
            <a:xfrm>
              <a:off x="4904" y="2779"/>
              <a:ext cx="65" cy="129"/>
            </a:xfrm>
            <a:custGeom>
              <a:avLst/>
              <a:gdLst>
                <a:gd name="T0" fmla="*/ 16 w 65"/>
                <a:gd name="T1" fmla="*/ 0 h 129"/>
                <a:gd name="T2" fmla="*/ 0 w 65"/>
                <a:gd name="T3" fmla="*/ 32 h 129"/>
                <a:gd name="T4" fmla="*/ 0 w 65"/>
                <a:gd name="T5" fmla="*/ 104 h 129"/>
                <a:gd name="T6" fmla="*/ 8 w 65"/>
                <a:gd name="T7" fmla="*/ 128 h 129"/>
                <a:gd name="T8" fmla="*/ 24 w 65"/>
                <a:gd name="T9" fmla="*/ 120 h 129"/>
                <a:gd name="T10" fmla="*/ 32 w 65"/>
                <a:gd name="T11" fmla="*/ 80 h 129"/>
                <a:gd name="T12" fmla="*/ 40 w 65"/>
                <a:gd name="T13" fmla="*/ 56 h 129"/>
                <a:gd name="T14" fmla="*/ 56 w 65"/>
                <a:gd name="T15" fmla="*/ 56 h 129"/>
                <a:gd name="T16" fmla="*/ 64 w 65"/>
                <a:gd name="T17" fmla="*/ 4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5" h="129">
                  <a:moveTo>
                    <a:pt x="16" y="0"/>
                  </a:moveTo>
                  <a:lnTo>
                    <a:pt x="0" y="32"/>
                  </a:lnTo>
                  <a:lnTo>
                    <a:pt x="0" y="104"/>
                  </a:lnTo>
                  <a:lnTo>
                    <a:pt x="8" y="128"/>
                  </a:lnTo>
                  <a:lnTo>
                    <a:pt x="24" y="120"/>
                  </a:lnTo>
                  <a:lnTo>
                    <a:pt x="32" y="80"/>
                  </a:lnTo>
                  <a:lnTo>
                    <a:pt x="40" y="56"/>
                  </a:lnTo>
                  <a:lnTo>
                    <a:pt x="56" y="56"/>
                  </a:lnTo>
                  <a:lnTo>
                    <a:pt x="64" y="4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60"/>
            <p:cNvSpPr>
              <a:spLocks/>
            </p:cNvSpPr>
            <p:nvPr/>
          </p:nvSpPr>
          <p:spPr bwMode="auto">
            <a:xfrm>
              <a:off x="4768" y="2883"/>
              <a:ext cx="209" cy="345"/>
            </a:xfrm>
            <a:custGeom>
              <a:avLst/>
              <a:gdLst>
                <a:gd name="T0" fmla="*/ 208 w 209"/>
                <a:gd name="T1" fmla="*/ 0 h 345"/>
                <a:gd name="T2" fmla="*/ 200 w 209"/>
                <a:gd name="T3" fmla="*/ 8 h 345"/>
                <a:gd name="T4" fmla="*/ 184 w 209"/>
                <a:gd name="T5" fmla="*/ 8 h 345"/>
                <a:gd name="T6" fmla="*/ 160 w 209"/>
                <a:gd name="T7" fmla="*/ 16 h 345"/>
                <a:gd name="T8" fmla="*/ 144 w 209"/>
                <a:gd name="T9" fmla="*/ 24 h 345"/>
                <a:gd name="T10" fmla="*/ 136 w 209"/>
                <a:gd name="T11" fmla="*/ 56 h 345"/>
                <a:gd name="T12" fmla="*/ 128 w 209"/>
                <a:gd name="T13" fmla="*/ 88 h 345"/>
                <a:gd name="T14" fmla="*/ 128 w 209"/>
                <a:gd name="T15" fmla="*/ 112 h 345"/>
                <a:gd name="T16" fmla="*/ 128 w 209"/>
                <a:gd name="T17" fmla="*/ 136 h 345"/>
                <a:gd name="T18" fmla="*/ 128 w 209"/>
                <a:gd name="T19" fmla="*/ 160 h 345"/>
                <a:gd name="T20" fmla="*/ 120 w 209"/>
                <a:gd name="T21" fmla="*/ 176 h 345"/>
                <a:gd name="T22" fmla="*/ 112 w 209"/>
                <a:gd name="T23" fmla="*/ 192 h 345"/>
                <a:gd name="T24" fmla="*/ 112 w 209"/>
                <a:gd name="T25" fmla="*/ 232 h 345"/>
                <a:gd name="T26" fmla="*/ 72 w 209"/>
                <a:gd name="T27" fmla="*/ 256 h 345"/>
                <a:gd name="T28" fmla="*/ 64 w 209"/>
                <a:gd name="T29" fmla="*/ 272 h 345"/>
                <a:gd name="T30" fmla="*/ 56 w 209"/>
                <a:gd name="T31" fmla="*/ 296 h 345"/>
                <a:gd name="T32" fmla="*/ 48 w 209"/>
                <a:gd name="T33" fmla="*/ 320 h 345"/>
                <a:gd name="T34" fmla="*/ 40 w 209"/>
                <a:gd name="T35" fmla="*/ 336 h 345"/>
                <a:gd name="T36" fmla="*/ 24 w 209"/>
                <a:gd name="T37" fmla="*/ 344 h 345"/>
                <a:gd name="T38" fmla="*/ 0 w 209"/>
                <a:gd name="T39" fmla="*/ 344 h 3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09" h="345">
                  <a:moveTo>
                    <a:pt x="208" y="0"/>
                  </a:moveTo>
                  <a:lnTo>
                    <a:pt x="200" y="8"/>
                  </a:lnTo>
                  <a:lnTo>
                    <a:pt x="184" y="8"/>
                  </a:lnTo>
                  <a:lnTo>
                    <a:pt x="160" y="16"/>
                  </a:lnTo>
                  <a:lnTo>
                    <a:pt x="144" y="24"/>
                  </a:lnTo>
                  <a:lnTo>
                    <a:pt x="136" y="56"/>
                  </a:lnTo>
                  <a:lnTo>
                    <a:pt x="128" y="88"/>
                  </a:lnTo>
                  <a:lnTo>
                    <a:pt x="128" y="112"/>
                  </a:lnTo>
                  <a:lnTo>
                    <a:pt x="128" y="136"/>
                  </a:lnTo>
                  <a:lnTo>
                    <a:pt x="128" y="160"/>
                  </a:lnTo>
                  <a:lnTo>
                    <a:pt x="120" y="176"/>
                  </a:lnTo>
                  <a:lnTo>
                    <a:pt x="112" y="192"/>
                  </a:lnTo>
                  <a:lnTo>
                    <a:pt x="112" y="232"/>
                  </a:lnTo>
                  <a:lnTo>
                    <a:pt x="72" y="256"/>
                  </a:lnTo>
                  <a:lnTo>
                    <a:pt x="64" y="272"/>
                  </a:lnTo>
                  <a:lnTo>
                    <a:pt x="56" y="296"/>
                  </a:lnTo>
                  <a:lnTo>
                    <a:pt x="48" y="320"/>
                  </a:lnTo>
                  <a:lnTo>
                    <a:pt x="40" y="336"/>
                  </a:lnTo>
                  <a:lnTo>
                    <a:pt x="24" y="344"/>
                  </a:lnTo>
                  <a:lnTo>
                    <a:pt x="0" y="344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61"/>
            <p:cNvSpPr>
              <a:spLocks/>
            </p:cNvSpPr>
            <p:nvPr/>
          </p:nvSpPr>
          <p:spPr bwMode="auto">
            <a:xfrm>
              <a:off x="4896" y="2955"/>
              <a:ext cx="89" cy="33"/>
            </a:xfrm>
            <a:custGeom>
              <a:avLst/>
              <a:gdLst>
                <a:gd name="T0" fmla="*/ 88 w 89"/>
                <a:gd name="T1" fmla="*/ 0 h 33"/>
                <a:gd name="T2" fmla="*/ 56 w 89"/>
                <a:gd name="T3" fmla="*/ 0 h 33"/>
                <a:gd name="T4" fmla="*/ 32 w 89"/>
                <a:gd name="T5" fmla="*/ 0 h 33"/>
                <a:gd name="T6" fmla="*/ 8 w 89"/>
                <a:gd name="T7" fmla="*/ 8 h 33"/>
                <a:gd name="T8" fmla="*/ 0 w 89"/>
                <a:gd name="T9" fmla="*/ 32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9" h="33">
                  <a:moveTo>
                    <a:pt x="88" y="0"/>
                  </a:moveTo>
                  <a:lnTo>
                    <a:pt x="56" y="0"/>
                  </a:lnTo>
                  <a:lnTo>
                    <a:pt x="32" y="0"/>
                  </a:lnTo>
                  <a:lnTo>
                    <a:pt x="8" y="8"/>
                  </a:lnTo>
                  <a:lnTo>
                    <a:pt x="0" y="32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62"/>
            <p:cNvSpPr>
              <a:spLocks/>
            </p:cNvSpPr>
            <p:nvPr/>
          </p:nvSpPr>
          <p:spPr bwMode="auto">
            <a:xfrm>
              <a:off x="4920" y="3075"/>
              <a:ext cx="145" cy="561"/>
            </a:xfrm>
            <a:custGeom>
              <a:avLst/>
              <a:gdLst>
                <a:gd name="T0" fmla="*/ 104 w 145"/>
                <a:gd name="T1" fmla="*/ 560 h 561"/>
                <a:gd name="T2" fmla="*/ 96 w 145"/>
                <a:gd name="T3" fmla="*/ 528 h 561"/>
                <a:gd name="T4" fmla="*/ 80 w 145"/>
                <a:gd name="T5" fmla="*/ 504 h 561"/>
                <a:gd name="T6" fmla="*/ 72 w 145"/>
                <a:gd name="T7" fmla="*/ 448 h 561"/>
                <a:gd name="T8" fmla="*/ 72 w 145"/>
                <a:gd name="T9" fmla="*/ 424 h 561"/>
                <a:gd name="T10" fmla="*/ 64 w 145"/>
                <a:gd name="T11" fmla="*/ 384 h 561"/>
                <a:gd name="T12" fmla="*/ 56 w 145"/>
                <a:gd name="T13" fmla="*/ 360 h 561"/>
                <a:gd name="T14" fmla="*/ 56 w 145"/>
                <a:gd name="T15" fmla="*/ 312 h 561"/>
                <a:gd name="T16" fmla="*/ 48 w 145"/>
                <a:gd name="T17" fmla="*/ 280 h 561"/>
                <a:gd name="T18" fmla="*/ 24 w 145"/>
                <a:gd name="T19" fmla="*/ 240 h 561"/>
                <a:gd name="T20" fmla="*/ 8 w 145"/>
                <a:gd name="T21" fmla="*/ 224 h 561"/>
                <a:gd name="T22" fmla="*/ 0 w 145"/>
                <a:gd name="T23" fmla="*/ 192 h 561"/>
                <a:gd name="T24" fmla="*/ 8 w 145"/>
                <a:gd name="T25" fmla="*/ 160 h 561"/>
                <a:gd name="T26" fmla="*/ 16 w 145"/>
                <a:gd name="T27" fmla="*/ 120 h 561"/>
                <a:gd name="T28" fmla="*/ 32 w 145"/>
                <a:gd name="T29" fmla="*/ 88 h 561"/>
                <a:gd name="T30" fmla="*/ 64 w 145"/>
                <a:gd name="T31" fmla="*/ 64 h 561"/>
                <a:gd name="T32" fmla="*/ 112 w 145"/>
                <a:gd name="T33" fmla="*/ 48 h 561"/>
                <a:gd name="T34" fmla="*/ 120 w 145"/>
                <a:gd name="T35" fmla="*/ 24 h 561"/>
                <a:gd name="T36" fmla="*/ 136 w 145"/>
                <a:gd name="T37" fmla="*/ 24 h 561"/>
                <a:gd name="T38" fmla="*/ 144 w 145"/>
                <a:gd name="T39" fmla="*/ 0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45" h="561">
                  <a:moveTo>
                    <a:pt x="104" y="560"/>
                  </a:moveTo>
                  <a:lnTo>
                    <a:pt x="96" y="528"/>
                  </a:lnTo>
                  <a:lnTo>
                    <a:pt x="80" y="504"/>
                  </a:lnTo>
                  <a:lnTo>
                    <a:pt x="72" y="448"/>
                  </a:lnTo>
                  <a:lnTo>
                    <a:pt x="72" y="424"/>
                  </a:lnTo>
                  <a:lnTo>
                    <a:pt x="64" y="384"/>
                  </a:lnTo>
                  <a:lnTo>
                    <a:pt x="56" y="360"/>
                  </a:lnTo>
                  <a:lnTo>
                    <a:pt x="56" y="312"/>
                  </a:lnTo>
                  <a:lnTo>
                    <a:pt x="48" y="280"/>
                  </a:lnTo>
                  <a:lnTo>
                    <a:pt x="24" y="240"/>
                  </a:lnTo>
                  <a:lnTo>
                    <a:pt x="8" y="224"/>
                  </a:lnTo>
                  <a:lnTo>
                    <a:pt x="0" y="192"/>
                  </a:lnTo>
                  <a:lnTo>
                    <a:pt x="8" y="160"/>
                  </a:lnTo>
                  <a:lnTo>
                    <a:pt x="16" y="120"/>
                  </a:lnTo>
                  <a:lnTo>
                    <a:pt x="32" y="88"/>
                  </a:lnTo>
                  <a:lnTo>
                    <a:pt x="64" y="64"/>
                  </a:lnTo>
                  <a:lnTo>
                    <a:pt x="112" y="48"/>
                  </a:lnTo>
                  <a:lnTo>
                    <a:pt x="120" y="24"/>
                  </a:lnTo>
                  <a:lnTo>
                    <a:pt x="136" y="24"/>
                  </a:lnTo>
                  <a:lnTo>
                    <a:pt x="144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63"/>
            <p:cNvSpPr>
              <a:spLocks/>
            </p:cNvSpPr>
            <p:nvPr/>
          </p:nvSpPr>
          <p:spPr bwMode="auto">
            <a:xfrm>
              <a:off x="4808" y="3019"/>
              <a:ext cx="201" cy="201"/>
            </a:xfrm>
            <a:custGeom>
              <a:avLst/>
              <a:gdLst>
                <a:gd name="T0" fmla="*/ 0 w 201"/>
                <a:gd name="T1" fmla="*/ 200 h 201"/>
                <a:gd name="T2" fmla="*/ 24 w 201"/>
                <a:gd name="T3" fmla="*/ 200 h 201"/>
                <a:gd name="T4" fmla="*/ 48 w 201"/>
                <a:gd name="T5" fmla="*/ 200 h 201"/>
                <a:gd name="T6" fmla="*/ 56 w 201"/>
                <a:gd name="T7" fmla="*/ 176 h 201"/>
                <a:gd name="T8" fmla="*/ 80 w 201"/>
                <a:gd name="T9" fmla="*/ 152 h 201"/>
                <a:gd name="T10" fmla="*/ 96 w 201"/>
                <a:gd name="T11" fmla="*/ 128 h 201"/>
                <a:gd name="T12" fmla="*/ 112 w 201"/>
                <a:gd name="T13" fmla="*/ 120 h 201"/>
                <a:gd name="T14" fmla="*/ 128 w 201"/>
                <a:gd name="T15" fmla="*/ 120 h 201"/>
                <a:gd name="T16" fmla="*/ 144 w 201"/>
                <a:gd name="T17" fmla="*/ 96 h 201"/>
                <a:gd name="T18" fmla="*/ 144 w 201"/>
                <a:gd name="T19" fmla="*/ 64 h 201"/>
                <a:gd name="T20" fmla="*/ 160 w 201"/>
                <a:gd name="T21" fmla="*/ 40 h 201"/>
                <a:gd name="T22" fmla="*/ 184 w 201"/>
                <a:gd name="T23" fmla="*/ 16 h 201"/>
                <a:gd name="T24" fmla="*/ 200 w 201"/>
                <a:gd name="T25" fmla="*/ 0 h 2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1" h="201">
                  <a:moveTo>
                    <a:pt x="0" y="200"/>
                  </a:moveTo>
                  <a:lnTo>
                    <a:pt x="24" y="200"/>
                  </a:lnTo>
                  <a:lnTo>
                    <a:pt x="48" y="200"/>
                  </a:lnTo>
                  <a:lnTo>
                    <a:pt x="56" y="176"/>
                  </a:lnTo>
                  <a:lnTo>
                    <a:pt x="80" y="152"/>
                  </a:lnTo>
                  <a:lnTo>
                    <a:pt x="96" y="128"/>
                  </a:lnTo>
                  <a:lnTo>
                    <a:pt x="112" y="120"/>
                  </a:lnTo>
                  <a:lnTo>
                    <a:pt x="128" y="120"/>
                  </a:lnTo>
                  <a:lnTo>
                    <a:pt x="144" y="96"/>
                  </a:lnTo>
                  <a:lnTo>
                    <a:pt x="144" y="64"/>
                  </a:lnTo>
                  <a:lnTo>
                    <a:pt x="160" y="40"/>
                  </a:lnTo>
                  <a:lnTo>
                    <a:pt x="184" y="16"/>
                  </a:lnTo>
                  <a:lnTo>
                    <a:pt x="20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64"/>
            <p:cNvSpPr>
              <a:spLocks/>
            </p:cNvSpPr>
            <p:nvPr/>
          </p:nvSpPr>
          <p:spPr bwMode="auto">
            <a:xfrm>
              <a:off x="4832" y="2275"/>
              <a:ext cx="105" cy="481"/>
            </a:xfrm>
            <a:custGeom>
              <a:avLst/>
              <a:gdLst>
                <a:gd name="T0" fmla="*/ 24 w 105"/>
                <a:gd name="T1" fmla="*/ 480 h 481"/>
                <a:gd name="T2" fmla="*/ 8 w 105"/>
                <a:gd name="T3" fmla="*/ 464 h 481"/>
                <a:gd name="T4" fmla="*/ 0 w 105"/>
                <a:gd name="T5" fmla="*/ 448 h 481"/>
                <a:gd name="T6" fmla="*/ 8 w 105"/>
                <a:gd name="T7" fmla="*/ 408 h 481"/>
                <a:gd name="T8" fmla="*/ 24 w 105"/>
                <a:gd name="T9" fmla="*/ 384 h 481"/>
                <a:gd name="T10" fmla="*/ 32 w 105"/>
                <a:gd name="T11" fmla="*/ 376 h 481"/>
                <a:gd name="T12" fmla="*/ 24 w 105"/>
                <a:gd name="T13" fmla="*/ 352 h 481"/>
                <a:gd name="T14" fmla="*/ 24 w 105"/>
                <a:gd name="T15" fmla="*/ 328 h 481"/>
                <a:gd name="T16" fmla="*/ 48 w 105"/>
                <a:gd name="T17" fmla="*/ 320 h 481"/>
                <a:gd name="T18" fmla="*/ 48 w 105"/>
                <a:gd name="T19" fmla="*/ 296 h 481"/>
                <a:gd name="T20" fmla="*/ 48 w 105"/>
                <a:gd name="T21" fmla="*/ 272 h 481"/>
                <a:gd name="T22" fmla="*/ 56 w 105"/>
                <a:gd name="T23" fmla="*/ 256 h 481"/>
                <a:gd name="T24" fmla="*/ 64 w 105"/>
                <a:gd name="T25" fmla="*/ 256 h 481"/>
                <a:gd name="T26" fmla="*/ 72 w 105"/>
                <a:gd name="T27" fmla="*/ 256 h 481"/>
                <a:gd name="T28" fmla="*/ 88 w 105"/>
                <a:gd name="T29" fmla="*/ 232 h 481"/>
                <a:gd name="T30" fmla="*/ 96 w 105"/>
                <a:gd name="T31" fmla="*/ 200 h 481"/>
                <a:gd name="T32" fmla="*/ 104 w 105"/>
                <a:gd name="T33" fmla="*/ 184 h 481"/>
                <a:gd name="T34" fmla="*/ 104 w 105"/>
                <a:gd name="T35" fmla="*/ 144 h 481"/>
                <a:gd name="T36" fmla="*/ 88 w 105"/>
                <a:gd name="T37" fmla="*/ 112 h 481"/>
                <a:gd name="T38" fmla="*/ 72 w 105"/>
                <a:gd name="T39" fmla="*/ 104 h 481"/>
                <a:gd name="T40" fmla="*/ 48 w 105"/>
                <a:gd name="T41" fmla="*/ 72 h 481"/>
                <a:gd name="T42" fmla="*/ 32 w 105"/>
                <a:gd name="T43" fmla="*/ 56 h 481"/>
                <a:gd name="T44" fmla="*/ 32 w 105"/>
                <a:gd name="T45" fmla="*/ 16 h 481"/>
                <a:gd name="T46" fmla="*/ 40 w 105"/>
                <a:gd name="T47" fmla="*/ 0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5" h="481">
                  <a:moveTo>
                    <a:pt x="24" y="480"/>
                  </a:moveTo>
                  <a:lnTo>
                    <a:pt x="8" y="464"/>
                  </a:lnTo>
                  <a:lnTo>
                    <a:pt x="0" y="448"/>
                  </a:lnTo>
                  <a:lnTo>
                    <a:pt x="8" y="408"/>
                  </a:lnTo>
                  <a:lnTo>
                    <a:pt x="24" y="384"/>
                  </a:lnTo>
                  <a:lnTo>
                    <a:pt x="32" y="376"/>
                  </a:lnTo>
                  <a:lnTo>
                    <a:pt x="24" y="352"/>
                  </a:lnTo>
                  <a:lnTo>
                    <a:pt x="24" y="328"/>
                  </a:lnTo>
                  <a:lnTo>
                    <a:pt x="48" y="320"/>
                  </a:lnTo>
                  <a:lnTo>
                    <a:pt x="48" y="296"/>
                  </a:lnTo>
                  <a:lnTo>
                    <a:pt x="48" y="272"/>
                  </a:lnTo>
                  <a:lnTo>
                    <a:pt x="56" y="256"/>
                  </a:lnTo>
                  <a:lnTo>
                    <a:pt x="64" y="256"/>
                  </a:lnTo>
                  <a:lnTo>
                    <a:pt x="72" y="256"/>
                  </a:lnTo>
                  <a:lnTo>
                    <a:pt x="88" y="232"/>
                  </a:lnTo>
                  <a:lnTo>
                    <a:pt x="96" y="200"/>
                  </a:lnTo>
                  <a:lnTo>
                    <a:pt x="104" y="184"/>
                  </a:lnTo>
                  <a:lnTo>
                    <a:pt x="104" y="144"/>
                  </a:lnTo>
                  <a:lnTo>
                    <a:pt x="88" y="112"/>
                  </a:lnTo>
                  <a:lnTo>
                    <a:pt x="72" y="104"/>
                  </a:lnTo>
                  <a:lnTo>
                    <a:pt x="48" y="72"/>
                  </a:lnTo>
                  <a:lnTo>
                    <a:pt x="32" y="56"/>
                  </a:lnTo>
                  <a:lnTo>
                    <a:pt x="32" y="16"/>
                  </a:lnTo>
                  <a:lnTo>
                    <a:pt x="4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65"/>
            <p:cNvSpPr>
              <a:spLocks/>
            </p:cNvSpPr>
            <p:nvPr/>
          </p:nvSpPr>
          <p:spPr bwMode="auto">
            <a:xfrm>
              <a:off x="4952" y="2475"/>
              <a:ext cx="137" cy="57"/>
            </a:xfrm>
            <a:custGeom>
              <a:avLst/>
              <a:gdLst>
                <a:gd name="T0" fmla="*/ 0 w 137"/>
                <a:gd name="T1" fmla="*/ 56 h 57"/>
                <a:gd name="T2" fmla="*/ 32 w 137"/>
                <a:gd name="T3" fmla="*/ 56 h 57"/>
                <a:gd name="T4" fmla="*/ 56 w 137"/>
                <a:gd name="T5" fmla="*/ 48 h 57"/>
                <a:gd name="T6" fmla="*/ 72 w 137"/>
                <a:gd name="T7" fmla="*/ 32 h 57"/>
                <a:gd name="T8" fmla="*/ 88 w 137"/>
                <a:gd name="T9" fmla="*/ 24 h 57"/>
                <a:gd name="T10" fmla="*/ 96 w 137"/>
                <a:gd name="T11" fmla="*/ 24 h 57"/>
                <a:gd name="T12" fmla="*/ 96 w 137"/>
                <a:gd name="T13" fmla="*/ 0 h 57"/>
                <a:gd name="T14" fmla="*/ 120 w 137"/>
                <a:gd name="T15" fmla="*/ 0 h 57"/>
                <a:gd name="T16" fmla="*/ 136 w 137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37" h="57">
                  <a:moveTo>
                    <a:pt x="0" y="56"/>
                  </a:moveTo>
                  <a:lnTo>
                    <a:pt x="32" y="56"/>
                  </a:lnTo>
                  <a:lnTo>
                    <a:pt x="56" y="48"/>
                  </a:lnTo>
                  <a:lnTo>
                    <a:pt x="72" y="32"/>
                  </a:lnTo>
                  <a:lnTo>
                    <a:pt x="88" y="24"/>
                  </a:lnTo>
                  <a:lnTo>
                    <a:pt x="96" y="24"/>
                  </a:lnTo>
                  <a:lnTo>
                    <a:pt x="96" y="0"/>
                  </a:lnTo>
                  <a:lnTo>
                    <a:pt x="120" y="0"/>
                  </a:lnTo>
                  <a:lnTo>
                    <a:pt x="136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66"/>
            <p:cNvSpPr>
              <a:spLocks/>
            </p:cNvSpPr>
            <p:nvPr/>
          </p:nvSpPr>
          <p:spPr bwMode="auto">
            <a:xfrm>
              <a:off x="5000" y="2107"/>
              <a:ext cx="433" cy="281"/>
            </a:xfrm>
            <a:custGeom>
              <a:avLst/>
              <a:gdLst>
                <a:gd name="T0" fmla="*/ 0 w 433"/>
                <a:gd name="T1" fmla="*/ 280 h 281"/>
                <a:gd name="T2" fmla="*/ 40 w 433"/>
                <a:gd name="T3" fmla="*/ 272 h 281"/>
                <a:gd name="T4" fmla="*/ 64 w 433"/>
                <a:gd name="T5" fmla="*/ 248 h 281"/>
                <a:gd name="T6" fmla="*/ 80 w 433"/>
                <a:gd name="T7" fmla="*/ 240 h 281"/>
                <a:gd name="T8" fmla="*/ 104 w 433"/>
                <a:gd name="T9" fmla="*/ 224 h 281"/>
                <a:gd name="T10" fmla="*/ 120 w 433"/>
                <a:gd name="T11" fmla="*/ 192 h 281"/>
                <a:gd name="T12" fmla="*/ 120 w 433"/>
                <a:gd name="T13" fmla="*/ 168 h 281"/>
                <a:gd name="T14" fmla="*/ 136 w 433"/>
                <a:gd name="T15" fmla="*/ 144 h 281"/>
                <a:gd name="T16" fmla="*/ 152 w 433"/>
                <a:gd name="T17" fmla="*/ 136 h 281"/>
                <a:gd name="T18" fmla="*/ 176 w 433"/>
                <a:gd name="T19" fmla="*/ 112 h 281"/>
                <a:gd name="T20" fmla="*/ 192 w 433"/>
                <a:gd name="T21" fmla="*/ 104 h 281"/>
                <a:gd name="T22" fmla="*/ 216 w 433"/>
                <a:gd name="T23" fmla="*/ 88 h 281"/>
                <a:gd name="T24" fmla="*/ 240 w 433"/>
                <a:gd name="T25" fmla="*/ 80 h 281"/>
                <a:gd name="T26" fmla="*/ 240 w 433"/>
                <a:gd name="T27" fmla="*/ 96 h 281"/>
                <a:gd name="T28" fmla="*/ 248 w 433"/>
                <a:gd name="T29" fmla="*/ 104 h 281"/>
                <a:gd name="T30" fmla="*/ 280 w 433"/>
                <a:gd name="T31" fmla="*/ 88 h 281"/>
                <a:gd name="T32" fmla="*/ 288 w 433"/>
                <a:gd name="T33" fmla="*/ 80 h 281"/>
                <a:gd name="T34" fmla="*/ 296 w 433"/>
                <a:gd name="T35" fmla="*/ 96 h 281"/>
                <a:gd name="T36" fmla="*/ 328 w 433"/>
                <a:gd name="T37" fmla="*/ 96 h 281"/>
                <a:gd name="T38" fmla="*/ 320 w 433"/>
                <a:gd name="T39" fmla="*/ 56 h 281"/>
                <a:gd name="T40" fmla="*/ 336 w 433"/>
                <a:gd name="T41" fmla="*/ 40 h 281"/>
                <a:gd name="T42" fmla="*/ 344 w 433"/>
                <a:gd name="T43" fmla="*/ 16 h 281"/>
                <a:gd name="T44" fmla="*/ 360 w 433"/>
                <a:gd name="T45" fmla="*/ 8 h 281"/>
                <a:gd name="T46" fmla="*/ 392 w 433"/>
                <a:gd name="T47" fmla="*/ 8 h 281"/>
                <a:gd name="T48" fmla="*/ 424 w 433"/>
                <a:gd name="T49" fmla="*/ 8 h 281"/>
                <a:gd name="T50" fmla="*/ 432 w 433"/>
                <a:gd name="T51" fmla="*/ 0 h 2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33" h="281">
                  <a:moveTo>
                    <a:pt x="0" y="280"/>
                  </a:moveTo>
                  <a:lnTo>
                    <a:pt x="40" y="272"/>
                  </a:lnTo>
                  <a:lnTo>
                    <a:pt x="64" y="248"/>
                  </a:lnTo>
                  <a:lnTo>
                    <a:pt x="80" y="240"/>
                  </a:lnTo>
                  <a:lnTo>
                    <a:pt x="104" y="224"/>
                  </a:lnTo>
                  <a:lnTo>
                    <a:pt x="120" y="192"/>
                  </a:lnTo>
                  <a:lnTo>
                    <a:pt x="120" y="168"/>
                  </a:lnTo>
                  <a:lnTo>
                    <a:pt x="136" y="144"/>
                  </a:lnTo>
                  <a:lnTo>
                    <a:pt x="152" y="136"/>
                  </a:lnTo>
                  <a:lnTo>
                    <a:pt x="176" y="112"/>
                  </a:lnTo>
                  <a:lnTo>
                    <a:pt x="192" y="104"/>
                  </a:lnTo>
                  <a:lnTo>
                    <a:pt x="216" y="88"/>
                  </a:lnTo>
                  <a:lnTo>
                    <a:pt x="240" y="80"/>
                  </a:lnTo>
                  <a:lnTo>
                    <a:pt x="240" y="96"/>
                  </a:lnTo>
                  <a:lnTo>
                    <a:pt x="248" y="104"/>
                  </a:lnTo>
                  <a:lnTo>
                    <a:pt x="280" y="88"/>
                  </a:lnTo>
                  <a:lnTo>
                    <a:pt x="288" y="80"/>
                  </a:lnTo>
                  <a:lnTo>
                    <a:pt x="296" y="96"/>
                  </a:lnTo>
                  <a:lnTo>
                    <a:pt x="328" y="96"/>
                  </a:lnTo>
                  <a:lnTo>
                    <a:pt x="320" y="56"/>
                  </a:lnTo>
                  <a:lnTo>
                    <a:pt x="336" y="40"/>
                  </a:lnTo>
                  <a:lnTo>
                    <a:pt x="344" y="16"/>
                  </a:lnTo>
                  <a:lnTo>
                    <a:pt x="360" y="8"/>
                  </a:lnTo>
                  <a:lnTo>
                    <a:pt x="392" y="8"/>
                  </a:lnTo>
                  <a:lnTo>
                    <a:pt x="424" y="8"/>
                  </a:lnTo>
                  <a:lnTo>
                    <a:pt x="432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67"/>
            <p:cNvSpPr>
              <a:spLocks/>
            </p:cNvSpPr>
            <p:nvPr/>
          </p:nvSpPr>
          <p:spPr bwMode="auto">
            <a:xfrm>
              <a:off x="4984" y="2219"/>
              <a:ext cx="57" cy="65"/>
            </a:xfrm>
            <a:custGeom>
              <a:avLst/>
              <a:gdLst>
                <a:gd name="T0" fmla="*/ 0 w 57"/>
                <a:gd name="T1" fmla="*/ 64 h 65"/>
                <a:gd name="T2" fmla="*/ 24 w 57"/>
                <a:gd name="T3" fmla="*/ 56 h 65"/>
                <a:gd name="T4" fmla="*/ 40 w 57"/>
                <a:gd name="T5" fmla="*/ 40 h 65"/>
                <a:gd name="T6" fmla="*/ 56 w 57"/>
                <a:gd name="T7" fmla="*/ 24 h 65"/>
                <a:gd name="T8" fmla="*/ 56 w 57"/>
                <a:gd name="T9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" h="65">
                  <a:moveTo>
                    <a:pt x="0" y="64"/>
                  </a:moveTo>
                  <a:lnTo>
                    <a:pt x="24" y="56"/>
                  </a:lnTo>
                  <a:lnTo>
                    <a:pt x="40" y="40"/>
                  </a:lnTo>
                  <a:lnTo>
                    <a:pt x="56" y="24"/>
                  </a:lnTo>
                  <a:lnTo>
                    <a:pt x="56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68"/>
            <p:cNvSpPr>
              <a:spLocks/>
            </p:cNvSpPr>
            <p:nvPr/>
          </p:nvSpPr>
          <p:spPr bwMode="auto">
            <a:xfrm>
              <a:off x="4936" y="1931"/>
              <a:ext cx="137" cy="265"/>
            </a:xfrm>
            <a:custGeom>
              <a:avLst/>
              <a:gdLst>
                <a:gd name="T0" fmla="*/ 8 w 137"/>
                <a:gd name="T1" fmla="*/ 264 h 265"/>
                <a:gd name="T2" fmla="*/ 0 w 137"/>
                <a:gd name="T3" fmla="*/ 232 h 265"/>
                <a:gd name="T4" fmla="*/ 8 w 137"/>
                <a:gd name="T5" fmla="*/ 200 h 265"/>
                <a:gd name="T6" fmla="*/ 24 w 137"/>
                <a:gd name="T7" fmla="*/ 184 h 265"/>
                <a:gd name="T8" fmla="*/ 56 w 137"/>
                <a:gd name="T9" fmla="*/ 160 h 265"/>
                <a:gd name="T10" fmla="*/ 80 w 137"/>
                <a:gd name="T11" fmla="*/ 144 h 265"/>
                <a:gd name="T12" fmla="*/ 96 w 137"/>
                <a:gd name="T13" fmla="*/ 96 h 265"/>
                <a:gd name="T14" fmla="*/ 96 w 137"/>
                <a:gd name="T15" fmla="*/ 80 h 265"/>
                <a:gd name="T16" fmla="*/ 104 w 137"/>
                <a:gd name="T17" fmla="*/ 64 h 265"/>
                <a:gd name="T18" fmla="*/ 112 w 137"/>
                <a:gd name="T19" fmla="*/ 32 h 265"/>
                <a:gd name="T20" fmla="*/ 136 w 137"/>
                <a:gd name="T21" fmla="*/ 16 h 265"/>
                <a:gd name="T22" fmla="*/ 136 w 137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7" h="265">
                  <a:moveTo>
                    <a:pt x="8" y="264"/>
                  </a:moveTo>
                  <a:lnTo>
                    <a:pt x="0" y="232"/>
                  </a:lnTo>
                  <a:lnTo>
                    <a:pt x="8" y="200"/>
                  </a:lnTo>
                  <a:lnTo>
                    <a:pt x="24" y="184"/>
                  </a:lnTo>
                  <a:lnTo>
                    <a:pt x="56" y="160"/>
                  </a:lnTo>
                  <a:lnTo>
                    <a:pt x="80" y="144"/>
                  </a:lnTo>
                  <a:lnTo>
                    <a:pt x="96" y="96"/>
                  </a:lnTo>
                  <a:lnTo>
                    <a:pt x="96" y="80"/>
                  </a:lnTo>
                  <a:lnTo>
                    <a:pt x="104" y="64"/>
                  </a:lnTo>
                  <a:lnTo>
                    <a:pt x="112" y="32"/>
                  </a:lnTo>
                  <a:lnTo>
                    <a:pt x="136" y="16"/>
                  </a:lnTo>
                  <a:lnTo>
                    <a:pt x="136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69"/>
            <p:cNvSpPr>
              <a:spLocks/>
            </p:cNvSpPr>
            <p:nvPr/>
          </p:nvSpPr>
          <p:spPr bwMode="auto">
            <a:xfrm>
              <a:off x="4872" y="1643"/>
              <a:ext cx="329" cy="393"/>
            </a:xfrm>
            <a:custGeom>
              <a:avLst/>
              <a:gdLst>
                <a:gd name="T0" fmla="*/ 48 w 329"/>
                <a:gd name="T1" fmla="*/ 392 h 393"/>
                <a:gd name="T2" fmla="*/ 40 w 329"/>
                <a:gd name="T3" fmla="*/ 376 h 393"/>
                <a:gd name="T4" fmla="*/ 24 w 329"/>
                <a:gd name="T5" fmla="*/ 360 h 393"/>
                <a:gd name="T6" fmla="*/ 24 w 329"/>
                <a:gd name="T7" fmla="*/ 328 h 393"/>
                <a:gd name="T8" fmla="*/ 24 w 329"/>
                <a:gd name="T9" fmla="*/ 296 h 393"/>
                <a:gd name="T10" fmla="*/ 8 w 329"/>
                <a:gd name="T11" fmla="*/ 256 h 393"/>
                <a:gd name="T12" fmla="*/ 0 w 329"/>
                <a:gd name="T13" fmla="*/ 232 h 393"/>
                <a:gd name="T14" fmla="*/ 0 w 329"/>
                <a:gd name="T15" fmla="*/ 192 h 393"/>
                <a:gd name="T16" fmla="*/ 24 w 329"/>
                <a:gd name="T17" fmla="*/ 176 h 393"/>
                <a:gd name="T18" fmla="*/ 48 w 329"/>
                <a:gd name="T19" fmla="*/ 176 h 393"/>
                <a:gd name="T20" fmla="*/ 64 w 329"/>
                <a:gd name="T21" fmla="*/ 160 h 393"/>
                <a:gd name="T22" fmla="*/ 80 w 329"/>
                <a:gd name="T23" fmla="*/ 136 h 393"/>
                <a:gd name="T24" fmla="*/ 88 w 329"/>
                <a:gd name="T25" fmla="*/ 120 h 393"/>
                <a:gd name="T26" fmla="*/ 96 w 329"/>
                <a:gd name="T27" fmla="*/ 96 h 393"/>
                <a:gd name="T28" fmla="*/ 96 w 329"/>
                <a:gd name="T29" fmla="*/ 72 h 393"/>
                <a:gd name="T30" fmla="*/ 112 w 329"/>
                <a:gd name="T31" fmla="*/ 72 h 393"/>
                <a:gd name="T32" fmla="*/ 128 w 329"/>
                <a:gd name="T33" fmla="*/ 40 h 393"/>
                <a:gd name="T34" fmla="*/ 144 w 329"/>
                <a:gd name="T35" fmla="*/ 32 h 393"/>
                <a:gd name="T36" fmla="*/ 168 w 329"/>
                <a:gd name="T37" fmla="*/ 24 h 393"/>
                <a:gd name="T38" fmla="*/ 192 w 329"/>
                <a:gd name="T39" fmla="*/ 16 h 393"/>
                <a:gd name="T40" fmla="*/ 208 w 329"/>
                <a:gd name="T41" fmla="*/ 0 h 393"/>
                <a:gd name="T42" fmla="*/ 224 w 329"/>
                <a:gd name="T43" fmla="*/ 0 h 393"/>
                <a:gd name="T44" fmla="*/ 240 w 329"/>
                <a:gd name="T45" fmla="*/ 8 h 393"/>
                <a:gd name="T46" fmla="*/ 256 w 329"/>
                <a:gd name="T47" fmla="*/ 24 h 393"/>
                <a:gd name="T48" fmla="*/ 256 w 329"/>
                <a:gd name="T49" fmla="*/ 40 h 393"/>
                <a:gd name="T50" fmla="*/ 272 w 329"/>
                <a:gd name="T51" fmla="*/ 64 h 393"/>
                <a:gd name="T52" fmla="*/ 296 w 329"/>
                <a:gd name="T53" fmla="*/ 72 h 393"/>
                <a:gd name="T54" fmla="*/ 312 w 329"/>
                <a:gd name="T55" fmla="*/ 72 h 393"/>
                <a:gd name="T56" fmla="*/ 328 w 329"/>
                <a:gd name="T57" fmla="*/ 72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329" h="393">
                  <a:moveTo>
                    <a:pt x="48" y="392"/>
                  </a:moveTo>
                  <a:lnTo>
                    <a:pt x="40" y="376"/>
                  </a:lnTo>
                  <a:lnTo>
                    <a:pt x="24" y="360"/>
                  </a:lnTo>
                  <a:lnTo>
                    <a:pt x="24" y="328"/>
                  </a:lnTo>
                  <a:lnTo>
                    <a:pt x="24" y="296"/>
                  </a:lnTo>
                  <a:lnTo>
                    <a:pt x="8" y="256"/>
                  </a:lnTo>
                  <a:lnTo>
                    <a:pt x="0" y="232"/>
                  </a:lnTo>
                  <a:lnTo>
                    <a:pt x="0" y="192"/>
                  </a:lnTo>
                  <a:lnTo>
                    <a:pt x="24" y="176"/>
                  </a:lnTo>
                  <a:lnTo>
                    <a:pt x="48" y="176"/>
                  </a:lnTo>
                  <a:lnTo>
                    <a:pt x="64" y="160"/>
                  </a:lnTo>
                  <a:lnTo>
                    <a:pt x="80" y="136"/>
                  </a:lnTo>
                  <a:lnTo>
                    <a:pt x="88" y="120"/>
                  </a:lnTo>
                  <a:lnTo>
                    <a:pt x="96" y="96"/>
                  </a:lnTo>
                  <a:lnTo>
                    <a:pt x="96" y="72"/>
                  </a:lnTo>
                  <a:lnTo>
                    <a:pt x="112" y="72"/>
                  </a:lnTo>
                  <a:lnTo>
                    <a:pt x="128" y="40"/>
                  </a:lnTo>
                  <a:lnTo>
                    <a:pt x="144" y="32"/>
                  </a:lnTo>
                  <a:lnTo>
                    <a:pt x="168" y="24"/>
                  </a:lnTo>
                  <a:lnTo>
                    <a:pt x="192" y="16"/>
                  </a:lnTo>
                  <a:lnTo>
                    <a:pt x="208" y="0"/>
                  </a:lnTo>
                  <a:lnTo>
                    <a:pt x="224" y="0"/>
                  </a:lnTo>
                  <a:lnTo>
                    <a:pt x="240" y="8"/>
                  </a:lnTo>
                  <a:lnTo>
                    <a:pt x="256" y="24"/>
                  </a:lnTo>
                  <a:lnTo>
                    <a:pt x="256" y="40"/>
                  </a:lnTo>
                  <a:lnTo>
                    <a:pt x="272" y="64"/>
                  </a:lnTo>
                  <a:lnTo>
                    <a:pt x="296" y="72"/>
                  </a:lnTo>
                  <a:lnTo>
                    <a:pt x="312" y="72"/>
                  </a:lnTo>
                  <a:lnTo>
                    <a:pt x="328" y="72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0"/>
            <p:cNvSpPr>
              <a:spLocks/>
            </p:cNvSpPr>
            <p:nvPr/>
          </p:nvSpPr>
          <p:spPr bwMode="auto">
            <a:xfrm>
              <a:off x="5096" y="1427"/>
              <a:ext cx="57" cy="209"/>
            </a:xfrm>
            <a:custGeom>
              <a:avLst/>
              <a:gdLst>
                <a:gd name="T0" fmla="*/ 0 w 57"/>
                <a:gd name="T1" fmla="*/ 208 h 209"/>
                <a:gd name="T2" fmla="*/ 8 w 57"/>
                <a:gd name="T3" fmla="*/ 192 h 209"/>
                <a:gd name="T4" fmla="*/ 32 w 57"/>
                <a:gd name="T5" fmla="*/ 168 h 209"/>
                <a:gd name="T6" fmla="*/ 48 w 57"/>
                <a:gd name="T7" fmla="*/ 152 h 209"/>
                <a:gd name="T8" fmla="*/ 48 w 57"/>
                <a:gd name="T9" fmla="*/ 120 h 209"/>
                <a:gd name="T10" fmla="*/ 48 w 57"/>
                <a:gd name="T11" fmla="*/ 104 h 209"/>
                <a:gd name="T12" fmla="*/ 40 w 57"/>
                <a:gd name="T13" fmla="*/ 56 h 209"/>
                <a:gd name="T14" fmla="*/ 48 w 57"/>
                <a:gd name="T15" fmla="*/ 24 h 209"/>
                <a:gd name="T16" fmla="*/ 56 w 57"/>
                <a:gd name="T1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7" h="209">
                  <a:moveTo>
                    <a:pt x="0" y="208"/>
                  </a:moveTo>
                  <a:lnTo>
                    <a:pt x="8" y="192"/>
                  </a:lnTo>
                  <a:lnTo>
                    <a:pt x="32" y="168"/>
                  </a:lnTo>
                  <a:lnTo>
                    <a:pt x="48" y="152"/>
                  </a:lnTo>
                  <a:lnTo>
                    <a:pt x="48" y="120"/>
                  </a:lnTo>
                  <a:lnTo>
                    <a:pt x="48" y="104"/>
                  </a:lnTo>
                  <a:lnTo>
                    <a:pt x="40" y="56"/>
                  </a:lnTo>
                  <a:lnTo>
                    <a:pt x="48" y="24"/>
                  </a:lnTo>
                  <a:lnTo>
                    <a:pt x="56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1"/>
            <p:cNvSpPr>
              <a:spLocks/>
            </p:cNvSpPr>
            <p:nvPr/>
          </p:nvSpPr>
          <p:spPr bwMode="auto">
            <a:xfrm>
              <a:off x="4968" y="1683"/>
              <a:ext cx="1" cy="33"/>
            </a:xfrm>
            <a:custGeom>
              <a:avLst/>
              <a:gdLst>
                <a:gd name="T0" fmla="*/ 0 w 1"/>
                <a:gd name="T1" fmla="*/ 32 h 33"/>
                <a:gd name="T2" fmla="*/ 0 w 1"/>
                <a:gd name="T3" fmla="*/ 24 h 33"/>
                <a:gd name="T4" fmla="*/ 0 w 1"/>
                <a:gd name="T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33">
                  <a:moveTo>
                    <a:pt x="0" y="32"/>
                  </a:moveTo>
                  <a:lnTo>
                    <a:pt x="0" y="24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2"/>
            <p:cNvSpPr>
              <a:spLocks/>
            </p:cNvSpPr>
            <p:nvPr/>
          </p:nvSpPr>
          <p:spPr bwMode="auto">
            <a:xfrm>
              <a:off x="4968" y="1731"/>
              <a:ext cx="57" cy="9"/>
            </a:xfrm>
            <a:custGeom>
              <a:avLst/>
              <a:gdLst>
                <a:gd name="T0" fmla="*/ 0 w 57"/>
                <a:gd name="T1" fmla="*/ 8 h 9"/>
                <a:gd name="T2" fmla="*/ 24 w 57"/>
                <a:gd name="T3" fmla="*/ 8 h 9"/>
                <a:gd name="T4" fmla="*/ 48 w 57"/>
                <a:gd name="T5" fmla="*/ 0 h 9"/>
                <a:gd name="T6" fmla="*/ 56 w 57"/>
                <a:gd name="T7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" h="9">
                  <a:moveTo>
                    <a:pt x="0" y="8"/>
                  </a:moveTo>
                  <a:lnTo>
                    <a:pt x="24" y="8"/>
                  </a:lnTo>
                  <a:lnTo>
                    <a:pt x="48" y="0"/>
                  </a:lnTo>
                  <a:lnTo>
                    <a:pt x="56" y="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3"/>
            <p:cNvSpPr>
              <a:spLocks/>
            </p:cNvSpPr>
            <p:nvPr/>
          </p:nvSpPr>
          <p:spPr bwMode="auto">
            <a:xfrm>
              <a:off x="4736" y="1939"/>
              <a:ext cx="161" cy="89"/>
            </a:xfrm>
            <a:custGeom>
              <a:avLst/>
              <a:gdLst>
                <a:gd name="T0" fmla="*/ 160 w 161"/>
                <a:gd name="T1" fmla="*/ 88 h 89"/>
                <a:gd name="T2" fmla="*/ 112 w 161"/>
                <a:gd name="T3" fmla="*/ 80 h 89"/>
                <a:gd name="T4" fmla="*/ 96 w 161"/>
                <a:gd name="T5" fmla="*/ 56 h 89"/>
                <a:gd name="T6" fmla="*/ 88 w 161"/>
                <a:gd name="T7" fmla="*/ 40 h 89"/>
                <a:gd name="T8" fmla="*/ 80 w 161"/>
                <a:gd name="T9" fmla="*/ 24 h 89"/>
                <a:gd name="T10" fmla="*/ 48 w 161"/>
                <a:gd name="T11" fmla="*/ 0 h 89"/>
                <a:gd name="T12" fmla="*/ 24 w 161"/>
                <a:gd name="T13" fmla="*/ 0 h 89"/>
                <a:gd name="T14" fmla="*/ 0 w 161"/>
                <a:gd name="T1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1" h="89">
                  <a:moveTo>
                    <a:pt x="160" y="88"/>
                  </a:moveTo>
                  <a:lnTo>
                    <a:pt x="112" y="80"/>
                  </a:lnTo>
                  <a:lnTo>
                    <a:pt x="96" y="56"/>
                  </a:lnTo>
                  <a:lnTo>
                    <a:pt x="88" y="40"/>
                  </a:lnTo>
                  <a:lnTo>
                    <a:pt x="80" y="24"/>
                  </a:lnTo>
                  <a:lnTo>
                    <a:pt x="48" y="0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4"/>
            <p:cNvSpPr>
              <a:spLocks/>
            </p:cNvSpPr>
            <p:nvPr/>
          </p:nvSpPr>
          <p:spPr bwMode="auto">
            <a:xfrm>
              <a:off x="4744" y="1987"/>
              <a:ext cx="145" cy="49"/>
            </a:xfrm>
            <a:custGeom>
              <a:avLst/>
              <a:gdLst>
                <a:gd name="T0" fmla="*/ 0 w 145"/>
                <a:gd name="T1" fmla="*/ 0 h 49"/>
                <a:gd name="T2" fmla="*/ 40 w 145"/>
                <a:gd name="T3" fmla="*/ 8 h 49"/>
                <a:gd name="T4" fmla="*/ 56 w 145"/>
                <a:gd name="T5" fmla="*/ 32 h 49"/>
                <a:gd name="T6" fmla="*/ 72 w 145"/>
                <a:gd name="T7" fmla="*/ 40 h 49"/>
                <a:gd name="T8" fmla="*/ 88 w 145"/>
                <a:gd name="T9" fmla="*/ 48 h 49"/>
                <a:gd name="T10" fmla="*/ 112 w 145"/>
                <a:gd name="T11" fmla="*/ 48 h 49"/>
                <a:gd name="T12" fmla="*/ 144 w 145"/>
                <a:gd name="T13" fmla="*/ 4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49">
                  <a:moveTo>
                    <a:pt x="0" y="0"/>
                  </a:moveTo>
                  <a:lnTo>
                    <a:pt x="40" y="8"/>
                  </a:lnTo>
                  <a:lnTo>
                    <a:pt x="56" y="32"/>
                  </a:lnTo>
                  <a:lnTo>
                    <a:pt x="72" y="40"/>
                  </a:lnTo>
                  <a:lnTo>
                    <a:pt x="88" y="48"/>
                  </a:lnTo>
                  <a:lnTo>
                    <a:pt x="112" y="48"/>
                  </a:lnTo>
                  <a:lnTo>
                    <a:pt x="144" y="4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5"/>
            <p:cNvSpPr>
              <a:spLocks/>
            </p:cNvSpPr>
            <p:nvPr/>
          </p:nvSpPr>
          <p:spPr bwMode="auto">
            <a:xfrm>
              <a:off x="4296" y="1235"/>
              <a:ext cx="449" cy="537"/>
            </a:xfrm>
            <a:custGeom>
              <a:avLst/>
              <a:gdLst>
                <a:gd name="T0" fmla="*/ 448 w 449"/>
                <a:gd name="T1" fmla="*/ 536 h 537"/>
                <a:gd name="T2" fmla="*/ 424 w 449"/>
                <a:gd name="T3" fmla="*/ 520 h 537"/>
                <a:gd name="T4" fmla="*/ 400 w 449"/>
                <a:gd name="T5" fmla="*/ 512 h 537"/>
                <a:gd name="T6" fmla="*/ 376 w 449"/>
                <a:gd name="T7" fmla="*/ 488 h 537"/>
                <a:gd name="T8" fmla="*/ 344 w 449"/>
                <a:gd name="T9" fmla="*/ 472 h 537"/>
                <a:gd name="T10" fmla="*/ 320 w 449"/>
                <a:gd name="T11" fmla="*/ 456 h 537"/>
                <a:gd name="T12" fmla="*/ 312 w 449"/>
                <a:gd name="T13" fmla="*/ 440 h 537"/>
                <a:gd name="T14" fmla="*/ 296 w 449"/>
                <a:gd name="T15" fmla="*/ 424 h 537"/>
                <a:gd name="T16" fmla="*/ 272 w 449"/>
                <a:gd name="T17" fmla="*/ 424 h 537"/>
                <a:gd name="T18" fmla="*/ 248 w 449"/>
                <a:gd name="T19" fmla="*/ 408 h 537"/>
                <a:gd name="T20" fmla="*/ 224 w 449"/>
                <a:gd name="T21" fmla="*/ 384 h 537"/>
                <a:gd name="T22" fmla="*/ 200 w 449"/>
                <a:gd name="T23" fmla="*/ 376 h 537"/>
                <a:gd name="T24" fmla="*/ 184 w 449"/>
                <a:gd name="T25" fmla="*/ 352 h 537"/>
                <a:gd name="T26" fmla="*/ 168 w 449"/>
                <a:gd name="T27" fmla="*/ 336 h 537"/>
                <a:gd name="T28" fmla="*/ 160 w 449"/>
                <a:gd name="T29" fmla="*/ 304 h 537"/>
                <a:gd name="T30" fmla="*/ 168 w 449"/>
                <a:gd name="T31" fmla="*/ 288 h 537"/>
                <a:gd name="T32" fmla="*/ 160 w 449"/>
                <a:gd name="T33" fmla="*/ 248 h 537"/>
                <a:gd name="T34" fmla="*/ 144 w 449"/>
                <a:gd name="T35" fmla="*/ 208 h 537"/>
                <a:gd name="T36" fmla="*/ 136 w 449"/>
                <a:gd name="T37" fmla="*/ 192 h 537"/>
                <a:gd name="T38" fmla="*/ 120 w 449"/>
                <a:gd name="T39" fmla="*/ 160 h 537"/>
                <a:gd name="T40" fmla="*/ 112 w 449"/>
                <a:gd name="T41" fmla="*/ 128 h 537"/>
                <a:gd name="T42" fmla="*/ 104 w 449"/>
                <a:gd name="T43" fmla="*/ 104 h 537"/>
                <a:gd name="T44" fmla="*/ 80 w 449"/>
                <a:gd name="T45" fmla="*/ 80 h 537"/>
                <a:gd name="T46" fmla="*/ 72 w 449"/>
                <a:gd name="T47" fmla="*/ 48 h 537"/>
                <a:gd name="T48" fmla="*/ 64 w 449"/>
                <a:gd name="T49" fmla="*/ 16 h 537"/>
                <a:gd name="T50" fmla="*/ 40 w 449"/>
                <a:gd name="T51" fmla="*/ 8 h 537"/>
                <a:gd name="T52" fmla="*/ 32 w 449"/>
                <a:gd name="T53" fmla="*/ 16 h 537"/>
                <a:gd name="T54" fmla="*/ 16 w 449"/>
                <a:gd name="T55" fmla="*/ 8 h 537"/>
                <a:gd name="T56" fmla="*/ 0 w 449"/>
                <a:gd name="T57" fmla="*/ 0 h 5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49" h="537">
                  <a:moveTo>
                    <a:pt x="448" y="536"/>
                  </a:moveTo>
                  <a:lnTo>
                    <a:pt x="424" y="520"/>
                  </a:lnTo>
                  <a:lnTo>
                    <a:pt x="400" y="512"/>
                  </a:lnTo>
                  <a:lnTo>
                    <a:pt x="376" y="488"/>
                  </a:lnTo>
                  <a:lnTo>
                    <a:pt x="344" y="472"/>
                  </a:lnTo>
                  <a:lnTo>
                    <a:pt x="320" y="456"/>
                  </a:lnTo>
                  <a:lnTo>
                    <a:pt x="312" y="440"/>
                  </a:lnTo>
                  <a:lnTo>
                    <a:pt x="296" y="424"/>
                  </a:lnTo>
                  <a:lnTo>
                    <a:pt x="272" y="424"/>
                  </a:lnTo>
                  <a:lnTo>
                    <a:pt x="248" y="408"/>
                  </a:lnTo>
                  <a:lnTo>
                    <a:pt x="224" y="384"/>
                  </a:lnTo>
                  <a:lnTo>
                    <a:pt x="200" y="376"/>
                  </a:lnTo>
                  <a:lnTo>
                    <a:pt x="184" y="352"/>
                  </a:lnTo>
                  <a:lnTo>
                    <a:pt x="168" y="336"/>
                  </a:lnTo>
                  <a:lnTo>
                    <a:pt x="160" y="304"/>
                  </a:lnTo>
                  <a:lnTo>
                    <a:pt x="168" y="288"/>
                  </a:lnTo>
                  <a:lnTo>
                    <a:pt x="160" y="248"/>
                  </a:lnTo>
                  <a:lnTo>
                    <a:pt x="144" y="208"/>
                  </a:lnTo>
                  <a:lnTo>
                    <a:pt x="136" y="192"/>
                  </a:lnTo>
                  <a:lnTo>
                    <a:pt x="120" y="160"/>
                  </a:lnTo>
                  <a:lnTo>
                    <a:pt x="112" y="128"/>
                  </a:lnTo>
                  <a:lnTo>
                    <a:pt x="104" y="104"/>
                  </a:lnTo>
                  <a:lnTo>
                    <a:pt x="80" y="80"/>
                  </a:lnTo>
                  <a:lnTo>
                    <a:pt x="72" y="48"/>
                  </a:lnTo>
                  <a:lnTo>
                    <a:pt x="64" y="16"/>
                  </a:lnTo>
                  <a:lnTo>
                    <a:pt x="40" y="8"/>
                  </a:lnTo>
                  <a:lnTo>
                    <a:pt x="32" y="16"/>
                  </a:lnTo>
                  <a:lnTo>
                    <a:pt x="16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6"/>
            <p:cNvSpPr>
              <a:spLocks/>
            </p:cNvSpPr>
            <p:nvPr/>
          </p:nvSpPr>
          <p:spPr bwMode="auto">
            <a:xfrm>
              <a:off x="4392" y="1571"/>
              <a:ext cx="129" cy="57"/>
            </a:xfrm>
            <a:custGeom>
              <a:avLst/>
              <a:gdLst>
                <a:gd name="T0" fmla="*/ 128 w 129"/>
                <a:gd name="T1" fmla="*/ 56 h 57"/>
                <a:gd name="T2" fmla="*/ 112 w 129"/>
                <a:gd name="T3" fmla="*/ 48 h 57"/>
                <a:gd name="T4" fmla="*/ 96 w 129"/>
                <a:gd name="T5" fmla="*/ 48 h 57"/>
                <a:gd name="T6" fmla="*/ 72 w 129"/>
                <a:gd name="T7" fmla="*/ 48 h 57"/>
                <a:gd name="T8" fmla="*/ 48 w 129"/>
                <a:gd name="T9" fmla="*/ 40 h 57"/>
                <a:gd name="T10" fmla="*/ 40 w 129"/>
                <a:gd name="T11" fmla="*/ 32 h 57"/>
                <a:gd name="T12" fmla="*/ 32 w 129"/>
                <a:gd name="T13" fmla="*/ 8 h 57"/>
                <a:gd name="T14" fmla="*/ 24 w 129"/>
                <a:gd name="T15" fmla="*/ 0 h 57"/>
                <a:gd name="T16" fmla="*/ 0 w 129"/>
                <a:gd name="T17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9" h="57">
                  <a:moveTo>
                    <a:pt x="128" y="56"/>
                  </a:moveTo>
                  <a:lnTo>
                    <a:pt x="112" y="48"/>
                  </a:lnTo>
                  <a:lnTo>
                    <a:pt x="96" y="48"/>
                  </a:lnTo>
                  <a:lnTo>
                    <a:pt x="72" y="48"/>
                  </a:lnTo>
                  <a:lnTo>
                    <a:pt x="48" y="40"/>
                  </a:lnTo>
                  <a:lnTo>
                    <a:pt x="40" y="32"/>
                  </a:lnTo>
                  <a:lnTo>
                    <a:pt x="32" y="8"/>
                  </a:lnTo>
                  <a:lnTo>
                    <a:pt x="24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7"/>
            <p:cNvSpPr>
              <a:spLocks/>
            </p:cNvSpPr>
            <p:nvPr/>
          </p:nvSpPr>
          <p:spPr bwMode="auto">
            <a:xfrm>
              <a:off x="4504" y="1371"/>
              <a:ext cx="281" cy="321"/>
            </a:xfrm>
            <a:custGeom>
              <a:avLst/>
              <a:gdLst>
                <a:gd name="T0" fmla="*/ 0 w 281"/>
                <a:gd name="T1" fmla="*/ 0 h 321"/>
                <a:gd name="T2" fmla="*/ 16 w 281"/>
                <a:gd name="T3" fmla="*/ 24 h 321"/>
                <a:gd name="T4" fmla="*/ 16 w 281"/>
                <a:gd name="T5" fmla="*/ 48 h 321"/>
                <a:gd name="T6" fmla="*/ 32 w 281"/>
                <a:gd name="T7" fmla="*/ 64 h 321"/>
                <a:gd name="T8" fmla="*/ 64 w 281"/>
                <a:gd name="T9" fmla="*/ 80 h 321"/>
                <a:gd name="T10" fmla="*/ 80 w 281"/>
                <a:gd name="T11" fmla="*/ 120 h 321"/>
                <a:gd name="T12" fmla="*/ 88 w 281"/>
                <a:gd name="T13" fmla="*/ 152 h 321"/>
                <a:gd name="T14" fmla="*/ 112 w 281"/>
                <a:gd name="T15" fmla="*/ 168 h 321"/>
                <a:gd name="T16" fmla="*/ 120 w 281"/>
                <a:gd name="T17" fmla="*/ 184 h 321"/>
                <a:gd name="T18" fmla="*/ 144 w 281"/>
                <a:gd name="T19" fmla="*/ 192 h 321"/>
                <a:gd name="T20" fmla="*/ 168 w 281"/>
                <a:gd name="T21" fmla="*/ 200 h 321"/>
                <a:gd name="T22" fmla="*/ 184 w 281"/>
                <a:gd name="T23" fmla="*/ 208 h 321"/>
                <a:gd name="T24" fmla="*/ 208 w 281"/>
                <a:gd name="T25" fmla="*/ 208 h 321"/>
                <a:gd name="T26" fmla="*/ 232 w 281"/>
                <a:gd name="T27" fmla="*/ 224 h 321"/>
                <a:gd name="T28" fmla="*/ 232 w 281"/>
                <a:gd name="T29" fmla="*/ 248 h 321"/>
                <a:gd name="T30" fmla="*/ 232 w 281"/>
                <a:gd name="T31" fmla="*/ 280 h 321"/>
                <a:gd name="T32" fmla="*/ 256 w 281"/>
                <a:gd name="T33" fmla="*/ 304 h 321"/>
                <a:gd name="T34" fmla="*/ 272 w 281"/>
                <a:gd name="T35" fmla="*/ 312 h 321"/>
                <a:gd name="T36" fmla="*/ 280 w 281"/>
                <a:gd name="T37" fmla="*/ 320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81" h="321">
                  <a:moveTo>
                    <a:pt x="0" y="0"/>
                  </a:moveTo>
                  <a:lnTo>
                    <a:pt x="16" y="24"/>
                  </a:lnTo>
                  <a:lnTo>
                    <a:pt x="16" y="48"/>
                  </a:lnTo>
                  <a:lnTo>
                    <a:pt x="32" y="64"/>
                  </a:lnTo>
                  <a:lnTo>
                    <a:pt x="64" y="80"/>
                  </a:lnTo>
                  <a:lnTo>
                    <a:pt x="80" y="120"/>
                  </a:lnTo>
                  <a:lnTo>
                    <a:pt x="88" y="152"/>
                  </a:lnTo>
                  <a:lnTo>
                    <a:pt x="112" y="168"/>
                  </a:lnTo>
                  <a:lnTo>
                    <a:pt x="120" y="184"/>
                  </a:lnTo>
                  <a:lnTo>
                    <a:pt x="144" y="192"/>
                  </a:lnTo>
                  <a:lnTo>
                    <a:pt x="168" y="200"/>
                  </a:lnTo>
                  <a:lnTo>
                    <a:pt x="184" y="208"/>
                  </a:lnTo>
                  <a:lnTo>
                    <a:pt x="208" y="208"/>
                  </a:lnTo>
                  <a:lnTo>
                    <a:pt x="232" y="224"/>
                  </a:lnTo>
                  <a:lnTo>
                    <a:pt x="232" y="248"/>
                  </a:lnTo>
                  <a:lnTo>
                    <a:pt x="232" y="280"/>
                  </a:lnTo>
                  <a:lnTo>
                    <a:pt x="256" y="304"/>
                  </a:lnTo>
                  <a:lnTo>
                    <a:pt x="272" y="312"/>
                  </a:lnTo>
                  <a:lnTo>
                    <a:pt x="280" y="32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4544" y="1339"/>
              <a:ext cx="233" cy="305"/>
            </a:xfrm>
            <a:custGeom>
              <a:avLst/>
              <a:gdLst>
                <a:gd name="T0" fmla="*/ 200 w 233"/>
                <a:gd name="T1" fmla="*/ 304 h 305"/>
                <a:gd name="T2" fmla="*/ 208 w 233"/>
                <a:gd name="T3" fmla="*/ 296 h 305"/>
                <a:gd name="T4" fmla="*/ 224 w 233"/>
                <a:gd name="T5" fmla="*/ 280 h 305"/>
                <a:gd name="T6" fmla="*/ 232 w 233"/>
                <a:gd name="T7" fmla="*/ 264 h 305"/>
                <a:gd name="T8" fmla="*/ 224 w 233"/>
                <a:gd name="T9" fmla="*/ 240 h 305"/>
                <a:gd name="T10" fmla="*/ 192 w 233"/>
                <a:gd name="T11" fmla="*/ 208 h 305"/>
                <a:gd name="T12" fmla="*/ 168 w 233"/>
                <a:gd name="T13" fmla="*/ 192 h 305"/>
                <a:gd name="T14" fmla="*/ 152 w 233"/>
                <a:gd name="T15" fmla="*/ 176 h 305"/>
                <a:gd name="T16" fmla="*/ 128 w 233"/>
                <a:gd name="T17" fmla="*/ 160 h 305"/>
                <a:gd name="T18" fmla="*/ 104 w 233"/>
                <a:gd name="T19" fmla="*/ 128 h 305"/>
                <a:gd name="T20" fmla="*/ 88 w 233"/>
                <a:gd name="T21" fmla="*/ 96 h 305"/>
                <a:gd name="T22" fmla="*/ 72 w 233"/>
                <a:gd name="T23" fmla="*/ 88 h 305"/>
                <a:gd name="T24" fmla="*/ 64 w 233"/>
                <a:gd name="T25" fmla="*/ 64 h 305"/>
                <a:gd name="T26" fmla="*/ 48 w 233"/>
                <a:gd name="T27" fmla="*/ 48 h 305"/>
                <a:gd name="T28" fmla="*/ 48 w 233"/>
                <a:gd name="T29" fmla="*/ 24 h 305"/>
                <a:gd name="T30" fmla="*/ 32 w 233"/>
                <a:gd name="T31" fmla="*/ 8 h 305"/>
                <a:gd name="T32" fmla="*/ 0 w 233"/>
                <a:gd name="T33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33" h="305">
                  <a:moveTo>
                    <a:pt x="200" y="304"/>
                  </a:moveTo>
                  <a:lnTo>
                    <a:pt x="208" y="296"/>
                  </a:lnTo>
                  <a:lnTo>
                    <a:pt x="224" y="280"/>
                  </a:lnTo>
                  <a:lnTo>
                    <a:pt x="232" y="264"/>
                  </a:lnTo>
                  <a:lnTo>
                    <a:pt x="224" y="240"/>
                  </a:lnTo>
                  <a:lnTo>
                    <a:pt x="192" y="208"/>
                  </a:lnTo>
                  <a:lnTo>
                    <a:pt x="168" y="192"/>
                  </a:lnTo>
                  <a:lnTo>
                    <a:pt x="152" y="176"/>
                  </a:lnTo>
                  <a:lnTo>
                    <a:pt x="128" y="160"/>
                  </a:lnTo>
                  <a:lnTo>
                    <a:pt x="104" y="128"/>
                  </a:lnTo>
                  <a:lnTo>
                    <a:pt x="88" y="96"/>
                  </a:lnTo>
                  <a:lnTo>
                    <a:pt x="72" y="88"/>
                  </a:lnTo>
                  <a:lnTo>
                    <a:pt x="64" y="64"/>
                  </a:lnTo>
                  <a:lnTo>
                    <a:pt x="48" y="48"/>
                  </a:lnTo>
                  <a:lnTo>
                    <a:pt x="48" y="24"/>
                  </a:lnTo>
                  <a:lnTo>
                    <a:pt x="32" y="8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4528" y="1147"/>
              <a:ext cx="105" cy="289"/>
            </a:xfrm>
            <a:custGeom>
              <a:avLst/>
              <a:gdLst>
                <a:gd name="T0" fmla="*/ 104 w 105"/>
                <a:gd name="T1" fmla="*/ 288 h 289"/>
                <a:gd name="T2" fmla="*/ 96 w 105"/>
                <a:gd name="T3" fmla="*/ 256 h 289"/>
                <a:gd name="T4" fmla="*/ 88 w 105"/>
                <a:gd name="T5" fmla="*/ 232 h 289"/>
                <a:gd name="T6" fmla="*/ 72 w 105"/>
                <a:gd name="T7" fmla="*/ 200 h 289"/>
                <a:gd name="T8" fmla="*/ 64 w 105"/>
                <a:gd name="T9" fmla="*/ 176 h 289"/>
                <a:gd name="T10" fmla="*/ 56 w 105"/>
                <a:gd name="T11" fmla="*/ 144 h 289"/>
                <a:gd name="T12" fmla="*/ 48 w 105"/>
                <a:gd name="T13" fmla="*/ 128 h 289"/>
                <a:gd name="T14" fmla="*/ 32 w 105"/>
                <a:gd name="T15" fmla="*/ 104 h 289"/>
                <a:gd name="T16" fmla="*/ 8 w 105"/>
                <a:gd name="T17" fmla="*/ 96 h 289"/>
                <a:gd name="T18" fmla="*/ 0 w 105"/>
                <a:gd name="T19" fmla="*/ 64 h 289"/>
                <a:gd name="T20" fmla="*/ 8 w 105"/>
                <a:gd name="T21" fmla="*/ 40 h 289"/>
                <a:gd name="T22" fmla="*/ 24 w 105"/>
                <a:gd name="T23" fmla="*/ 24 h 289"/>
                <a:gd name="T24" fmla="*/ 32 w 105"/>
                <a:gd name="T25" fmla="*/ 8 h 289"/>
                <a:gd name="T26" fmla="*/ 56 w 105"/>
                <a:gd name="T27" fmla="*/ 0 h 289"/>
                <a:gd name="T28" fmla="*/ 72 w 105"/>
                <a:gd name="T29" fmla="*/ 8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05" h="289">
                  <a:moveTo>
                    <a:pt x="104" y="288"/>
                  </a:moveTo>
                  <a:lnTo>
                    <a:pt x="96" y="256"/>
                  </a:lnTo>
                  <a:lnTo>
                    <a:pt x="88" y="232"/>
                  </a:lnTo>
                  <a:lnTo>
                    <a:pt x="72" y="200"/>
                  </a:lnTo>
                  <a:lnTo>
                    <a:pt x="64" y="176"/>
                  </a:lnTo>
                  <a:lnTo>
                    <a:pt x="56" y="144"/>
                  </a:lnTo>
                  <a:lnTo>
                    <a:pt x="48" y="128"/>
                  </a:lnTo>
                  <a:lnTo>
                    <a:pt x="32" y="104"/>
                  </a:lnTo>
                  <a:lnTo>
                    <a:pt x="8" y="96"/>
                  </a:lnTo>
                  <a:lnTo>
                    <a:pt x="0" y="64"/>
                  </a:lnTo>
                  <a:lnTo>
                    <a:pt x="8" y="40"/>
                  </a:lnTo>
                  <a:lnTo>
                    <a:pt x="24" y="24"/>
                  </a:lnTo>
                  <a:lnTo>
                    <a:pt x="32" y="8"/>
                  </a:lnTo>
                  <a:lnTo>
                    <a:pt x="56" y="0"/>
                  </a:lnTo>
                  <a:lnTo>
                    <a:pt x="72" y="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80"/>
            <p:cNvSpPr>
              <a:spLocks/>
            </p:cNvSpPr>
            <p:nvPr/>
          </p:nvSpPr>
          <p:spPr bwMode="auto">
            <a:xfrm>
              <a:off x="4368" y="1203"/>
              <a:ext cx="89" cy="241"/>
            </a:xfrm>
            <a:custGeom>
              <a:avLst/>
              <a:gdLst>
                <a:gd name="T0" fmla="*/ 64 w 89"/>
                <a:gd name="T1" fmla="*/ 240 h 241"/>
                <a:gd name="T2" fmla="*/ 64 w 89"/>
                <a:gd name="T3" fmla="*/ 224 h 241"/>
                <a:gd name="T4" fmla="*/ 64 w 89"/>
                <a:gd name="T5" fmla="*/ 200 h 241"/>
                <a:gd name="T6" fmla="*/ 64 w 89"/>
                <a:gd name="T7" fmla="*/ 176 h 241"/>
                <a:gd name="T8" fmla="*/ 72 w 89"/>
                <a:gd name="T9" fmla="*/ 152 h 241"/>
                <a:gd name="T10" fmla="*/ 64 w 89"/>
                <a:gd name="T11" fmla="*/ 128 h 241"/>
                <a:gd name="T12" fmla="*/ 56 w 89"/>
                <a:gd name="T13" fmla="*/ 120 h 241"/>
                <a:gd name="T14" fmla="*/ 64 w 89"/>
                <a:gd name="T15" fmla="*/ 96 h 241"/>
                <a:gd name="T16" fmla="*/ 64 w 89"/>
                <a:gd name="T17" fmla="*/ 80 h 241"/>
                <a:gd name="T18" fmla="*/ 64 w 89"/>
                <a:gd name="T19" fmla="*/ 32 h 241"/>
                <a:gd name="T20" fmla="*/ 80 w 89"/>
                <a:gd name="T21" fmla="*/ 24 h 241"/>
                <a:gd name="T22" fmla="*/ 88 w 89"/>
                <a:gd name="T23" fmla="*/ 16 h 241"/>
                <a:gd name="T24" fmla="*/ 72 w 89"/>
                <a:gd name="T25" fmla="*/ 8 h 241"/>
                <a:gd name="T26" fmla="*/ 56 w 89"/>
                <a:gd name="T27" fmla="*/ 8 h 241"/>
                <a:gd name="T28" fmla="*/ 32 w 89"/>
                <a:gd name="T29" fmla="*/ 0 h 241"/>
                <a:gd name="T30" fmla="*/ 8 w 89"/>
                <a:gd name="T31" fmla="*/ 8 h 241"/>
                <a:gd name="T32" fmla="*/ 0 w 89"/>
                <a:gd name="T33" fmla="*/ 16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9" h="241">
                  <a:moveTo>
                    <a:pt x="64" y="240"/>
                  </a:moveTo>
                  <a:lnTo>
                    <a:pt x="64" y="224"/>
                  </a:lnTo>
                  <a:lnTo>
                    <a:pt x="64" y="200"/>
                  </a:lnTo>
                  <a:lnTo>
                    <a:pt x="64" y="176"/>
                  </a:lnTo>
                  <a:lnTo>
                    <a:pt x="72" y="152"/>
                  </a:lnTo>
                  <a:lnTo>
                    <a:pt x="64" y="128"/>
                  </a:lnTo>
                  <a:lnTo>
                    <a:pt x="56" y="120"/>
                  </a:lnTo>
                  <a:lnTo>
                    <a:pt x="64" y="96"/>
                  </a:lnTo>
                  <a:lnTo>
                    <a:pt x="64" y="80"/>
                  </a:lnTo>
                  <a:lnTo>
                    <a:pt x="64" y="32"/>
                  </a:lnTo>
                  <a:lnTo>
                    <a:pt x="80" y="24"/>
                  </a:lnTo>
                  <a:lnTo>
                    <a:pt x="88" y="16"/>
                  </a:lnTo>
                  <a:lnTo>
                    <a:pt x="72" y="8"/>
                  </a:lnTo>
                  <a:lnTo>
                    <a:pt x="56" y="8"/>
                  </a:lnTo>
                  <a:lnTo>
                    <a:pt x="32" y="0"/>
                  </a:lnTo>
                  <a:lnTo>
                    <a:pt x="8" y="8"/>
                  </a:lnTo>
                  <a:lnTo>
                    <a:pt x="0" y="16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81"/>
            <p:cNvSpPr>
              <a:spLocks/>
            </p:cNvSpPr>
            <p:nvPr/>
          </p:nvSpPr>
          <p:spPr bwMode="auto">
            <a:xfrm>
              <a:off x="4272" y="1163"/>
              <a:ext cx="177" cy="25"/>
            </a:xfrm>
            <a:custGeom>
              <a:avLst/>
              <a:gdLst>
                <a:gd name="T0" fmla="*/ 176 w 177"/>
                <a:gd name="T1" fmla="*/ 16 h 25"/>
                <a:gd name="T2" fmla="*/ 160 w 177"/>
                <a:gd name="T3" fmla="*/ 8 h 25"/>
                <a:gd name="T4" fmla="*/ 136 w 177"/>
                <a:gd name="T5" fmla="*/ 16 h 25"/>
                <a:gd name="T6" fmla="*/ 112 w 177"/>
                <a:gd name="T7" fmla="*/ 16 h 25"/>
                <a:gd name="T8" fmla="*/ 88 w 177"/>
                <a:gd name="T9" fmla="*/ 24 h 25"/>
                <a:gd name="T10" fmla="*/ 64 w 177"/>
                <a:gd name="T11" fmla="*/ 16 h 25"/>
                <a:gd name="T12" fmla="*/ 48 w 177"/>
                <a:gd name="T13" fmla="*/ 16 h 25"/>
                <a:gd name="T14" fmla="*/ 16 w 177"/>
                <a:gd name="T15" fmla="*/ 8 h 25"/>
                <a:gd name="T16" fmla="*/ 8 w 177"/>
                <a:gd name="T17" fmla="*/ 0 h 25"/>
                <a:gd name="T18" fmla="*/ 0 w 177"/>
                <a:gd name="T1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7" h="25">
                  <a:moveTo>
                    <a:pt x="176" y="16"/>
                  </a:moveTo>
                  <a:lnTo>
                    <a:pt x="160" y="8"/>
                  </a:lnTo>
                  <a:lnTo>
                    <a:pt x="136" y="16"/>
                  </a:lnTo>
                  <a:lnTo>
                    <a:pt x="112" y="16"/>
                  </a:lnTo>
                  <a:lnTo>
                    <a:pt x="88" y="24"/>
                  </a:lnTo>
                  <a:lnTo>
                    <a:pt x="64" y="16"/>
                  </a:lnTo>
                  <a:lnTo>
                    <a:pt x="48" y="16"/>
                  </a:lnTo>
                  <a:lnTo>
                    <a:pt x="16" y="8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82"/>
            <p:cNvSpPr>
              <a:spLocks/>
            </p:cNvSpPr>
            <p:nvPr/>
          </p:nvSpPr>
          <p:spPr bwMode="auto">
            <a:xfrm>
              <a:off x="4472" y="1107"/>
              <a:ext cx="81" cy="81"/>
            </a:xfrm>
            <a:custGeom>
              <a:avLst/>
              <a:gdLst>
                <a:gd name="T0" fmla="*/ 0 w 81"/>
                <a:gd name="T1" fmla="*/ 80 h 81"/>
                <a:gd name="T2" fmla="*/ 8 w 81"/>
                <a:gd name="T3" fmla="*/ 64 h 81"/>
                <a:gd name="T4" fmla="*/ 24 w 81"/>
                <a:gd name="T5" fmla="*/ 40 h 81"/>
                <a:gd name="T6" fmla="*/ 24 w 81"/>
                <a:gd name="T7" fmla="*/ 16 h 81"/>
                <a:gd name="T8" fmla="*/ 40 w 81"/>
                <a:gd name="T9" fmla="*/ 8 h 81"/>
                <a:gd name="T10" fmla="*/ 56 w 81"/>
                <a:gd name="T11" fmla="*/ 0 h 81"/>
                <a:gd name="T12" fmla="*/ 80 w 81"/>
                <a:gd name="T13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1" h="81">
                  <a:moveTo>
                    <a:pt x="0" y="80"/>
                  </a:moveTo>
                  <a:lnTo>
                    <a:pt x="8" y="64"/>
                  </a:lnTo>
                  <a:lnTo>
                    <a:pt x="24" y="40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56" y="0"/>
                  </a:lnTo>
                  <a:lnTo>
                    <a:pt x="8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83"/>
            <p:cNvSpPr>
              <a:spLocks/>
            </p:cNvSpPr>
            <p:nvPr/>
          </p:nvSpPr>
          <p:spPr bwMode="auto">
            <a:xfrm>
              <a:off x="4688" y="955"/>
              <a:ext cx="225" cy="209"/>
            </a:xfrm>
            <a:custGeom>
              <a:avLst/>
              <a:gdLst>
                <a:gd name="T0" fmla="*/ 0 w 225"/>
                <a:gd name="T1" fmla="*/ 208 h 209"/>
                <a:gd name="T2" fmla="*/ 0 w 225"/>
                <a:gd name="T3" fmla="*/ 192 h 209"/>
                <a:gd name="T4" fmla="*/ 16 w 225"/>
                <a:gd name="T5" fmla="*/ 184 h 209"/>
                <a:gd name="T6" fmla="*/ 24 w 225"/>
                <a:gd name="T7" fmla="*/ 168 h 209"/>
                <a:gd name="T8" fmla="*/ 24 w 225"/>
                <a:gd name="T9" fmla="*/ 160 h 209"/>
                <a:gd name="T10" fmla="*/ 48 w 225"/>
                <a:gd name="T11" fmla="*/ 152 h 209"/>
                <a:gd name="T12" fmla="*/ 64 w 225"/>
                <a:gd name="T13" fmla="*/ 128 h 209"/>
                <a:gd name="T14" fmla="*/ 64 w 225"/>
                <a:gd name="T15" fmla="*/ 120 h 209"/>
                <a:gd name="T16" fmla="*/ 80 w 225"/>
                <a:gd name="T17" fmla="*/ 104 h 209"/>
                <a:gd name="T18" fmla="*/ 80 w 225"/>
                <a:gd name="T19" fmla="*/ 88 h 209"/>
                <a:gd name="T20" fmla="*/ 80 w 225"/>
                <a:gd name="T21" fmla="*/ 64 h 209"/>
                <a:gd name="T22" fmla="*/ 96 w 225"/>
                <a:gd name="T23" fmla="*/ 56 h 209"/>
                <a:gd name="T24" fmla="*/ 104 w 225"/>
                <a:gd name="T25" fmla="*/ 48 h 209"/>
                <a:gd name="T26" fmla="*/ 128 w 225"/>
                <a:gd name="T27" fmla="*/ 48 h 209"/>
                <a:gd name="T28" fmla="*/ 152 w 225"/>
                <a:gd name="T29" fmla="*/ 32 h 209"/>
                <a:gd name="T30" fmla="*/ 168 w 225"/>
                <a:gd name="T31" fmla="*/ 16 h 209"/>
                <a:gd name="T32" fmla="*/ 192 w 225"/>
                <a:gd name="T33" fmla="*/ 24 h 209"/>
                <a:gd name="T34" fmla="*/ 216 w 225"/>
                <a:gd name="T35" fmla="*/ 8 h 209"/>
                <a:gd name="T36" fmla="*/ 224 w 225"/>
                <a:gd name="T37" fmla="*/ 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25" h="209">
                  <a:moveTo>
                    <a:pt x="0" y="208"/>
                  </a:moveTo>
                  <a:lnTo>
                    <a:pt x="0" y="192"/>
                  </a:lnTo>
                  <a:lnTo>
                    <a:pt x="16" y="184"/>
                  </a:lnTo>
                  <a:lnTo>
                    <a:pt x="24" y="168"/>
                  </a:lnTo>
                  <a:lnTo>
                    <a:pt x="24" y="160"/>
                  </a:lnTo>
                  <a:lnTo>
                    <a:pt x="48" y="152"/>
                  </a:lnTo>
                  <a:lnTo>
                    <a:pt x="64" y="128"/>
                  </a:lnTo>
                  <a:lnTo>
                    <a:pt x="64" y="120"/>
                  </a:lnTo>
                  <a:lnTo>
                    <a:pt x="80" y="104"/>
                  </a:lnTo>
                  <a:lnTo>
                    <a:pt x="80" y="88"/>
                  </a:lnTo>
                  <a:lnTo>
                    <a:pt x="80" y="64"/>
                  </a:lnTo>
                  <a:lnTo>
                    <a:pt x="96" y="56"/>
                  </a:lnTo>
                  <a:lnTo>
                    <a:pt x="104" y="48"/>
                  </a:lnTo>
                  <a:lnTo>
                    <a:pt x="128" y="48"/>
                  </a:lnTo>
                  <a:lnTo>
                    <a:pt x="152" y="32"/>
                  </a:lnTo>
                  <a:lnTo>
                    <a:pt x="168" y="16"/>
                  </a:lnTo>
                  <a:lnTo>
                    <a:pt x="192" y="24"/>
                  </a:lnTo>
                  <a:lnTo>
                    <a:pt x="216" y="8"/>
                  </a:lnTo>
                  <a:lnTo>
                    <a:pt x="224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84"/>
            <p:cNvSpPr>
              <a:spLocks/>
            </p:cNvSpPr>
            <p:nvPr/>
          </p:nvSpPr>
          <p:spPr bwMode="auto">
            <a:xfrm>
              <a:off x="4792" y="947"/>
              <a:ext cx="41" cy="57"/>
            </a:xfrm>
            <a:custGeom>
              <a:avLst/>
              <a:gdLst>
                <a:gd name="T0" fmla="*/ 0 w 41"/>
                <a:gd name="T1" fmla="*/ 56 h 57"/>
                <a:gd name="T2" fmla="*/ 8 w 41"/>
                <a:gd name="T3" fmla="*/ 48 h 57"/>
                <a:gd name="T4" fmla="*/ 16 w 41"/>
                <a:gd name="T5" fmla="*/ 32 h 57"/>
                <a:gd name="T6" fmla="*/ 24 w 41"/>
                <a:gd name="T7" fmla="*/ 16 h 57"/>
                <a:gd name="T8" fmla="*/ 32 w 41"/>
                <a:gd name="T9" fmla="*/ 8 h 57"/>
                <a:gd name="T10" fmla="*/ 40 w 41"/>
                <a:gd name="T11" fmla="*/ 0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57">
                  <a:moveTo>
                    <a:pt x="0" y="56"/>
                  </a:moveTo>
                  <a:lnTo>
                    <a:pt x="8" y="48"/>
                  </a:lnTo>
                  <a:lnTo>
                    <a:pt x="16" y="32"/>
                  </a:lnTo>
                  <a:lnTo>
                    <a:pt x="24" y="16"/>
                  </a:lnTo>
                  <a:lnTo>
                    <a:pt x="32" y="8"/>
                  </a:lnTo>
                  <a:lnTo>
                    <a:pt x="4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85"/>
            <p:cNvSpPr>
              <a:spLocks/>
            </p:cNvSpPr>
            <p:nvPr/>
          </p:nvSpPr>
          <p:spPr bwMode="auto">
            <a:xfrm>
              <a:off x="4744" y="1083"/>
              <a:ext cx="89" cy="193"/>
            </a:xfrm>
            <a:custGeom>
              <a:avLst/>
              <a:gdLst>
                <a:gd name="T0" fmla="*/ 0 w 89"/>
                <a:gd name="T1" fmla="*/ 192 h 193"/>
                <a:gd name="T2" fmla="*/ 0 w 89"/>
                <a:gd name="T3" fmla="*/ 168 h 193"/>
                <a:gd name="T4" fmla="*/ 0 w 89"/>
                <a:gd name="T5" fmla="*/ 152 h 193"/>
                <a:gd name="T6" fmla="*/ 24 w 89"/>
                <a:gd name="T7" fmla="*/ 144 h 193"/>
                <a:gd name="T8" fmla="*/ 48 w 89"/>
                <a:gd name="T9" fmla="*/ 136 h 193"/>
                <a:gd name="T10" fmla="*/ 56 w 89"/>
                <a:gd name="T11" fmla="*/ 120 h 193"/>
                <a:gd name="T12" fmla="*/ 64 w 89"/>
                <a:gd name="T13" fmla="*/ 96 h 193"/>
                <a:gd name="T14" fmla="*/ 72 w 89"/>
                <a:gd name="T15" fmla="*/ 64 h 193"/>
                <a:gd name="T16" fmla="*/ 80 w 89"/>
                <a:gd name="T17" fmla="*/ 32 h 193"/>
                <a:gd name="T18" fmla="*/ 88 w 89"/>
                <a:gd name="T19" fmla="*/ 8 h 193"/>
                <a:gd name="T20" fmla="*/ 88 w 89"/>
                <a:gd name="T21" fmla="*/ 0 h 1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9" h="193">
                  <a:moveTo>
                    <a:pt x="0" y="192"/>
                  </a:moveTo>
                  <a:lnTo>
                    <a:pt x="0" y="168"/>
                  </a:lnTo>
                  <a:lnTo>
                    <a:pt x="0" y="152"/>
                  </a:lnTo>
                  <a:lnTo>
                    <a:pt x="24" y="144"/>
                  </a:lnTo>
                  <a:lnTo>
                    <a:pt x="48" y="136"/>
                  </a:lnTo>
                  <a:lnTo>
                    <a:pt x="56" y="120"/>
                  </a:lnTo>
                  <a:lnTo>
                    <a:pt x="64" y="96"/>
                  </a:lnTo>
                  <a:lnTo>
                    <a:pt x="72" y="64"/>
                  </a:lnTo>
                  <a:lnTo>
                    <a:pt x="80" y="32"/>
                  </a:lnTo>
                  <a:lnTo>
                    <a:pt x="88" y="8"/>
                  </a:lnTo>
                  <a:lnTo>
                    <a:pt x="88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86"/>
            <p:cNvSpPr>
              <a:spLocks/>
            </p:cNvSpPr>
            <p:nvPr/>
          </p:nvSpPr>
          <p:spPr bwMode="auto">
            <a:xfrm>
              <a:off x="4768" y="995"/>
              <a:ext cx="105" cy="65"/>
            </a:xfrm>
            <a:custGeom>
              <a:avLst/>
              <a:gdLst>
                <a:gd name="T0" fmla="*/ 0 w 105"/>
                <a:gd name="T1" fmla="*/ 64 h 65"/>
                <a:gd name="T2" fmla="*/ 24 w 105"/>
                <a:gd name="T3" fmla="*/ 56 h 65"/>
                <a:gd name="T4" fmla="*/ 40 w 105"/>
                <a:gd name="T5" fmla="*/ 48 h 65"/>
                <a:gd name="T6" fmla="*/ 48 w 105"/>
                <a:gd name="T7" fmla="*/ 24 h 65"/>
                <a:gd name="T8" fmla="*/ 80 w 105"/>
                <a:gd name="T9" fmla="*/ 32 h 65"/>
                <a:gd name="T10" fmla="*/ 96 w 105"/>
                <a:gd name="T11" fmla="*/ 16 h 65"/>
                <a:gd name="T12" fmla="*/ 104 w 105"/>
                <a:gd name="T13" fmla="*/ 0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5" h="65">
                  <a:moveTo>
                    <a:pt x="0" y="64"/>
                  </a:moveTo>
                  <a:lnTo>
                    <a:pt x="24" y="56"/>
                  </a:lnTo>
                  <a:lnTo>
                    <a:pt x="40" y="48"/>
                  </a:lnTo>
                  <a:lnTo>
                    <a:pt x="48" y="24"/>
                  </a:lnTo>
                  <a:lnTo>
                    <a:pt x="80" y="32"/>
                  </a:lnTo>
                  <a:lnTo>
                    <a:pt x="96" y="16"/>
                  </a:lnTo>
                  <a:lnTo>
                    <a:pt x="104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87"/>
            <p:cNvSpPr>
              <a:spLocks/>
            </p:cNvSpPr>
            <p:nvPr/>
          </p:nvSpPr>
          <p:spPr bwMode="auto">
            <a:xfrm>
              <a:off x="4848" y="1003"/>
              <a:ext cx="49" cy="25"/>
            </a:xfrm>
            <a:custGeom>
              <a:avLst/>
              <a:gdLst>
                <a:gd name="T0" fmla="*/ 0 w 49"/>
                <a:gd name="T1" fmla="*/ 24 h 25"/>
                <a:gd name="T2" fmla="*/ 16 w 49"/>
                <a:gd name="T3" fmla="*/ 24 h 25"/>
                <a:gd name="T4" fmla="*/ 24 w 49"/>
                <a:gd name="T5" fmla="*/ 16 h 25"/>
                <a:gd name="T6" fmla="*/ 40 w 49"/>
                <a:gd name="T7" fmla="*/ 8 h 25"/>
                <a:gd name="T8" fmla="*/ 48 w 49"/>
                <a:gd name="T9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25">
                  <a:moveTo>
                    <a:pt x="0" y="24"/>
                  </a:moveTo>
                  <a:lnTo>
                    <a:pt x="16" y="24"/>
                  </a:lnTo>
                  <a:lnTo>
                    <a:pt x="24" y="16"/>
                  </a:lnTo>
                  <a:lnTo>
                    <a:pt x="40" y="8"/>
                  </a:lnTo>
                  <a:lnTo>
                    <a:pt x="48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88"/>
            <p:cNvSpPr>
              <a:spLocks/>
            </p:cNvSpPr>
            <p:nvPr/>
          </p:nvSpPr>
          <p:spPr bwMode="auto">
            <a:xfrm>
              <a:off x="4576" y="827"/>
              <a:ext cx="41" cy="305"/>
            </a:xfrm>
            <a:custGeom>
              <a:avLst/>
              <a:gdLst>
                <a:gd name="T0" fmla="*/ 40 w 41"/>
                <a:gd name="T1" fmla="*/ 304 h 305"/>
                <a:gd name="T2" fmla="*/ 32 w 41"/>
                <a:gd name="T3" fmla="*/ 280 h 305"/>
                <a:gd name="T4" fmla="*/ 24 w 41"/>
                <a:gd name="T5" fmla="*/ 264 h 305"/>
                <a:gd name="T6" fmla="*/ 32 w 41"/>
                <a:gd name="T7" fmla="*/ 240 h 305"/>
                <a:gd name="T8" fmla="*/ 40 w 41"/>
                <a:gd name="T9" fmla="*/ 224 h 305"/>
                <a:gd name="T10" fmla="*/ 40 w 41"/>
                <a:gd name="T11" fmla="*/ 208 h 305"/>
                <a:gd name="T12" fmla="*/ 32 w 41"/>
                <a:gd name="T13" fmla="*/ 184 h 305"/>
                <a:gd name="T14" fmla="*/ 32 w 41"/>
                <a:gd name="T15" fmla="*/ 160 h 305"/>
                <a:gd name="T16" fmla="*/ 16 w 41"/>
                <a:gd name="T17" fmla="*/ 144 h 305"/>
                <a:gd name="T18" fmla="*/ 16 w 41"/>
                <a:gd name="T19" fmla="*/ 120 h 305"/>
                <a:gd name="T20" fmla="*/ 16 w 41"/>
                <a:gd name="T21" fmla="*/ 104 h 305"/>
                <a:gd name="T22" fmla="*/ 16 w 41"/>
                <a:gd name="T23" fmla="*/ 96 h 305"/>
                <a:gd name="T24" fmla="*/ 24 w 41"/>
                <a:gd name="T25" fmla="*/ 80 h 305"/>
                <a:gd name="T26" fmla="*/ 8 w 41"/>
                <a:gd name="T27" fmla="*/ 56 h 305"/>
                <a:gd name="T28" fmla="*/ 0 w 41"/>
                <a:gd name="T29" fmla="*/ 32 h 305"/>
                <a:gd name="T30" fmla="*/ 16 w 41"/>
                <a:gd name="T31" fmla="*/ 16 h 305"/>
                <a:gd name="T32" fmla="*/ 16 w 41"/>
                <a:gd name="T33" fmla="*/ 0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305">
                  <a:moveTo>
                    <a:pt x="40" y="304"/>
                  </a:moveTo>
                  <a:lnTo>
                    <a:pt x="32" y="280"/>
                  </a:lnTo>
                  <a:lnTo>
                    <a:pt x="24" y="264"/>
                  </a:lnTo>
                  <a:lnTo>
                    <a:pt x="32" y="240"/>
                  </a:lnTo>
                  <a:lnTo>
                    <a:pt x="40" y="224"/>
                  </a:lnTo>
                  <a:lnTo>
                    <a:pt x="40" y="208"/>
                  </a:lnTo>
                  <a:lnTo>
                    <a:pt x="32" y="184"/>
                  </a:lnTo>
                  <a:lnTo>
                    <a:pt x="32" y="160"/>
                  </a:lnTo>
                  <a:lnTo>
                    <a:pt x="16" y="144"/>
                  </a:lnTo>
                  <a:lnTo>
                    <a:pt x="16" y="120"/>
                  </a:lnTo>
                  <a:lnTo>
                    <a:pt x="16" y="104"/>
                  </a:lnTo>
                  <a:lnTo>
                    <a:pt x="16" y="96"/>
                  </a:lnTo>
                  <a:lnTo>
                    <a:pt x="24" y="80"/>
                  </a:lnTo>
                  <a:lnTo>
                    <a:pt x="8" y="56"/>
                  </a:lnTo>
                  <a:lnTo>
                    <a:pt x="0" y="32"/>
                  </a:lnTo>
                  <a:lnTo>
                    <a:pt x="16" y="16"/>
                  </a:lnTo>
                  <a:lnTo>
                    <a:pt x="16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89"/>
            <p:cNvSpPr>
              <a:spLocks/>
            </p:cNvSpPr>
            <p:nvPr/>
          </p:nvSpPr>
          <p:spPr bwMode="auto">
            <a:xfrm>
              <a:off x="4528" y="947"/>
              <a:ext cx="33" cy="113"/>
            </a:xfrm>
            <a:custGeom>
              <a:avLst/>
              <a:gdLst>
                <a:gd name="T0" fmla="*/ 32 w 33"/>
                <a:gd name="T1" fmla="*/ 112 h 113"/>
                <a:gd name="T2" fmla="*/ 32 w 33"/>
                <a:gd name="T3" fmla="*/ 96 h 113"/>
                <a:gd name="T4" fmla="*/ 32 w 33"/>
                <a:gd name="T5" fmla="*/ 80 h 113"/>
                <a:gd name="T6" fmla="*/ 24 w 33"/>
                <a:gd name="T7" fmla="*/ 72 h 113"/>
                <a:gd name="T8" fmla="*/ 8 w 33"/>
                <a:gd name="T9" fmla="*/ 72 h 113"/>
                <a:gd name="T10" fmla="*/ 0 w 33"/>
                <a:gd name="T11" fmla="*/ 40 h 113"/>
                <a:gd name="T12" fmla="*/ 0 w 33"/>
                <a:gd name="T13" fmla="*/ 24 h 113"/>
                <a:gd name="T14" fmla="*/ 8 w 33"/>
                <a:gd name="T15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3" h="113">
                  <a:moveTo>
                    <a:pt x="32" y="112"/>
                  </a:moveTo>
                  <a:lnTo>
                    <a:pt x="32" y="96"/>
                  </a:lnTo>
                  <a:lnTo>
                    <a:pt x="32" y="80"/>
                  </a:lnTo>
                  <a:lnTo>
                    <a:pt x="24" y="72"/>
                  </a:lnTo>
                  <a:lnTo>
                    <a:pt x="8" y="72"/>
                  </a:lnTo>
                  <a:lnTo>
                    <a:pt x="0" y="40"/>
                  </a:lnTo>
                  <a:lnTo>
                    <a:pt x="0" y="24"/>
                  </a:lnTo>
                  <a:lnTo>
                    <a:pt x="8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90"/>
            <p:cNvSpPr>
              <a:spLocks/>
            </p:cNvSpPr>
            <p:nvPr/>
          </p:nvSpPr>
          <p:spPr bwMode="auto">
            <a:xfrm>
              <a:off x="4360" y="883"/>
              <a:ext cx="89" cy="41"/>
            </a:xfrm>
            <a:custGeom>
              <a:avLst/>
              <a:gdLst>
                <a:gd name="T0" fmla="*/ 88 w 89"/>
                <a:gd name="T1" fmla="*/ 32 h 41"/>
                <a:gd name="T2" fmla="*/ 72 w 89"/>
                <a:gd name="T3" fmla="*/ 16 h 41"/>
                <a:gd name="T4" fmla="*/ 64 w 89"/>
                <a:gd name="T5" fmla="*/ 8 h 41"/>
                <a:gd name="T6" fmla="*/ 48 w 89"/>
                <a:gd name="T7" fmla="*/ 0 h 41"/>
                <a:gd name="T8" fmla="*/ 32 w 89"/>
                <a:gd name="T9" fmla="*/ 8 h 41"/>
                <a:gd name="T10" fmla="*/ 24 w 89"/>
                <a:gd name="T11" fmla="*/ 24 h 41"/>
                <a:gd name="T12" fmla="*/ 16 w 89"/>
                <a:gd name="T13" fmla="*/ 40 h 41"/>
                <a:gd name="T14" fmla="*/ 0 w 89"/>
                <a:gd name="T15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9" h="41">
                  <a:moveTo>
                    <a:pt x="88" y="32"/>
                  </a:moveTo>
                  <a:lnTo>
                    <a:pt x="72" y="16"/>
                  </a:lnTo>
                  <a:lnTo>
                    <a:pt x="64" y="8"/>
                  </a:lnTo>
                  <a:lnTo>
                    <a:pt x="48" y="0"/>
                  </a:lnTo>
                  <a:lnTo>
                    <a:pt x="32" y="8"/>
                  </a:lnTo>
                  <a:lnTo>
                    <a:pt x="24" y="24"/>
                  </a:lnTo>
                  <a:lnTo>
                    <a:pt x="16" y="40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91"/>
            <p:cNvSpPr>
              <a:spLocks/>
            </p:cNvSpPr>
            <p:nvPr/>
          </p:nvSpPr>
          <p:spPr bwMode="auto">
            <a:xfrm>
              <a:off x="4200" y="1115"/>
              <a:ext cx="137" cy="41"/>
            </a:xfrm>
            <a:custGeom>
              <a:avLst/>
              <a:gdLst>
                <a:gd name="T0" fmla="*/ 136 w 137"/>
                <a:gd name="T1" fmla="*/ 0 h 41"/>
                <a:gd name="T2" fmla="*/ 112 w 137"/>
                <a:gd name="T3" fmla="*/ 0 h 41"/>
                <a:gd name="T4" fmla="*/ 104 w 137"/>
                <a:gd name="T5" fmla="*/ 8 h 41"/>
                <a:gd name="T6" fmla="*/ 64 w 137"/>
                <a:gd name="T7" fmla="*/ 8 h 41"/>
                <a:gd name="T8" fmla="*/ 40 w 137"/>
                <a:gd name="T9" fmla="*/ 16 h 41"/>
                <a:gd name="T10" fmla="*/ 16 w 137"/>
                <a:gd name="T11" fmla="*/ 32 h 41"/>
                <a:gd name="T12" fmla="*/ 0 w 137"/>
                <a:gd name="T13" fmla="*/ 4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7" h="41">
                  <a:moveTo>
                    <a:pt x="136" y="0"/>
                  </a:moveTo>
                  <a:lnTo>
                    <a:pt x="112" y="0"/>
                  </a:lnTo>
                  <a:lnTo>
                    <a:pt x="104" y="8"/>
                  </a:lnTo>
                  <a:lnTo>
                    <a:pt x="64" y="8"/>
                  </a:lnTo>
                  <a:lnTo>
                    <a:pt x="40" y="16"/>
                  </a:lnTo>
                  <a:lnTo>
                    <a:pt x="16" y="32"/>
                  </a:lnTo>
                  <a:lnTo>
                    <a:pt x="0" y="4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92"/>
            <p:cNvSpPr>
              <a:spLocks/>
            </p:cNvSpPr>
            <p:nvPr/>
          </p:nvSpPr>
          <p:spPr bwMode="auto">
            <a:xfrm>
              <a:off x="4448" y="691"/>
              <a:ext cx="17" cy="41"/>
            </a:xfrm>
            <a:custGeom>
              <a:avLst/>
              <a:gdLst>
                <a:gd name="T0" fmla="*/ 16 w 17"/>
                <a:gd name="T1" fmla="*/ 40 h 41"/>
                <a:gd name="T2" fmla="*/ 0 w 17"/>
                <a:gd name="T3" fmla="*/ 16 h 41"/>
                <a:gd name="T4" fmla="*/ 0 w 17"/>
                <a:gd name="T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7" h="41">
                  <a:moveTo>
                    <a:pt x="16" y="40"/>
                  </a:move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93"/>
            <p:cNvSpPr>
              <a:spLocks/>
            </p:cNvSpPr>
            <p:nvPr/>
          </p:nvSpPr>
          <p:spPr bwMode="auto">
            <a:xfrm>
              <a:off x="4384" y="3227"/>
              <a:ext cx="73" cy="409"/>
            </a:xfrm>
            <a:custGeom>
              <a:avLst/>
              <a:gdLst>
                <a:gd name="T0" fmla="*/ 0 w 73"/>
                <a:gd name="T1" fmla="*/ 0 h 409"/>
                <a:gd name="T2" fmla="*/ 32 w 73"/>
                <a:gd name="T3" fmla="*/ 40 h 409"/>
                <a:gd name="T4" fmla="*/ 48 w 73"/>
                <a:gd name="T5" fmla="*/ 56 h 409"/>
                <a:gd name="T6" fmla="*/ 56 w 73"/>
                <a:gd name="T7" fmla="*/ 88 h 409"/>
                <a:gd name="T8" fmla="*/ 72 w 73"/>
                <a:gd name="T9" fmla="*/ 136 h 409"/>
                <a:gd name="T10" fmla="*/ 72 w 73"/>
                <a:gd name="T11" fmla="*/ 184 h 409"/>
                <a:gd name="T12" fmla="*/ 56 w 73"/>
                <a:gd name="T13" fmla="*/ 224 h 409"/>
                <a:gd name="T14" fmla="*/ 48 w 73"/>
                <a:gd name="T15" fmla="*/ 256 h 409"/>
                <a:gd name="T16" fmla="*/ 48 w 73"/>
                <a:gd name="T17" fmla="*/ 296 h 409"/>
                <a:gd name="T18" fmla="*/ 32 w 73"/>
                <a:gd name="T19" fmla="*/ 336 h 409"/>
                <a:gd name="T20" fmla="*/ 48 w 73"/>
                <a:gd name="T21" fmla="*/ 384 h 409"/>
                <a:gd name="T22" fmla="*/ 40 w 73"/>
                <a:gd name="T23" fmla="*/ 408 h 4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3" h="409">
                  <a:moveTo>
                    <a:pt x="0" y="0"/>
                  </a:moveTo>
                  <a:lnTo>
                    <a:pt x="32" y="40"/>
                  </a:lnTo>
                  <a:lnTo>
                    <a:pt x="48" y="56"/>
                  </a:lnTo>
                  <a:lnTo>
                    <a:pt x="56" y="88"/>
                  </a:lnTo>
                  <a:lnTo>
                    <a:pt x="72" y="136"/>
                  </a:lnTo>
                  <a:lnTo>
                    <a:pt x="72" y="184"/>
                  </a:lnTo>
                  <a:lnTo>
                    <a:pt x="56" y="224"/>
                  </a:lnTo>
                  <a:lnTo>
                    <a:pt x="48" y="256"/>
                  </a:lnTo>
                  <a:lnTo>
                    <a:pt x="48" y="296"/>
                  </a:lnTo>
                  <a:lnTo>
                    <a:pt x="32" y="336"/>
                  </a:lnTo>
                  <a:lnTo>
                    <a:pt x="48" y="384"/>
                  </a:lnTo>
                  <a:lnTo>
                    <a:pt x="40" y="408"/>
                  </a:lnTo>
                </a:path>
              </a:pathLst>
            </a:custGeom>
            <a:noFill/>
            <a:ln w="12700" cap="rnd" cmpd="sng">
              <a:solidFill>
                <a:srgbClr val="00008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94"/>
            <p:cNvSpPr>
              <a:spLocks/>
            </p:cNvSpPr>
            <p:nvPr/>
          </p:nvSpPr>
          <p:spPr bwMode="auto">
            <a:xfrm>
              <a:off x="5088" y="276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noFill/>
            <a:ln w="12700" cap="rnd" cmpd="sng">
              <a:solidFill>
                <a:srgbClr val="999999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Oval 95"/>
            <p:cNvSpPr>
              <a:spLocks noChangeArrowheads="1"/>
            </p:cNvSpPr>
            <p:nvPr/>
          </p:nvSpPr>
          <p:spPr bwMode="auto">
            <a:xfrm>
              <a:off x="4796" y="1623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5" name="Oval 96"/>
            <p:cNvSpPr>
              <a:spLocks noChangeArrowheads="1"/>
            </p:cNvSpPr>
            <p:nvPr/>
          </p:nvSpPr>
          <p:spPr bwMode="auto">
            <a:xfrm>
              <a:off x="4876" y="2031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6" name="Oval 97"/>
            <p:cNvSpPr>
              <a:spLocks noChangeArrowheads="1"/>
            </p:cNvSpPr>
            <p:nvPr/>
          </p:nvSpPr>
          <p:spPr bwMode="auto">
            <a:xfrm>
              <a:off x="4932" y="2631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" name="Freeform 98"/>
            <p:cNvSpPr>
              <a:spLocks/>
            </p:cNvSpPr>
            <p:nvPr/>
          </p:nvSpPr>
          <p:spPr bwMode="auto">
            <a:xfrm>
              <a:off x="4384" y="1939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4 h 9"/>
                <a:gd name="T4" fmla="*/ 0 w 1"/>
                <a:gd name="T5" fmla="*/ 8 h 9"/>
                <a:gd name="T6" fmla="*/ 0 w 1"/>
                <a:gd name="T7" fmla="*/ 4 h 9"/>
                <a:gd name="T8" fmla="*/ 0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99"/>
            <p:cNvSpPr>
              <a:spLocks/>
            </p:cNvSpPr>
            <p:nvPr/>
          </p:nvSpPr>
          <p:spPr bwMode="auto">
            <a:xfrm>
              <a:off x="4408" y="1947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4 h 9"/>
                <a:gd name="T4" fmla="*/ 0 w 1"/>
                <a:gd name="T5" fmla="*/ 8 h 9"/>
                <a:gd name="T6" fmla="*/ 0 w 1"/>
                <a:gd name="T7" fmla="*/ 4 h 9"/>
                <a:gd name="T8" fmla="*/ 0 w 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4"/>
                  </a:lnTo>
                  <a:lnTo>
                    <a:pt x="0" y="8"/>
                  </a:lnTo>
                  <a:lnTo>
                    <a:pt x="0" y="4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00"/>
            <p:cNvSpPr>
              <a:spLocks/>
            </p:cNvSpPr>
            <p:nvPr/>
          </p:nvSpPr>
          <p:spPr bwMode="auto">
            <a:xfrm>
              <a:off x="4400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01"/>
            <p:cNvSpPr>
              <a:spLocks/>
            </p:cNvSpPr>
            <p:nvPr/>
          </p:nvSpPr>
          <p:spPr bwMode="auto">
            <a:xfrm>
              <a:off x="4432" y="2427"/>
              <a:ext cx="9" cy="1"/>
            </a:xfrm>
            <a:custGeom>
              <a:avLst/>
              <a:gdLst>
                <a:gd name="T0" fmla="*/ 0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0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0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02"/>
            <p:cNvSpPr>
              <a:spLocks/>
            </p:cNvSpPr>
            <p:nvPr/>
          </p:nvSpPr>
          <p:spPr bwMode="auto">
            <a:xfrm>
              <a:off x="4488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03"/>
            <p:cNvSpPr>
              <a:spLocks/>
            </p:cNvSpPr>
            <p:nvPr/>
          </p:nvSpPr>
          <p:spPr bwMode="auto">
            <a:xfrm>
              <a:off x="4520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04"/>
            <p:cNvSpPr>
              <a:spLocks/>
            </p:cNvSpPr>
            <p:nvPr/>
          </p:nvSpPr>
          <p:spPr bwMode="auto">
            <a:xfrm>
              <a:off x="4584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05"/>
            <p:cNvSpPr>
              <a:spLocks/>
            </p:cNvSpPr>
            <p:nvPr/>
          </p:nvSpPr>
          <p:spPr bwMode="auto">
            <a:xfrm>
              <a:off x="4616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06"/>
            <p:cNvSpPr>
              <a:spLocks/>
            </p:cNvSpPr>
            <p:nvPr/>
          </p:nvSpPr>
          <p:spPr bwMode="auto">
            <a:xfrm>
              <a:off x="4680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07"/>
            <p:cNvSpPr>
              <a:spLocks/>
            </p:cNvSpPr>
            <p:nvPr/>
          </p:nvSpPr>
          <p:spPr bwMode="auto">
            <a:xfrm>
              <a:off x="4712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08"/>
            <p:cNvSpPr>
              <a:spLocks/>
            </p:cNvSpPr>
            <p:nvPr/>
          </p:nvSpPr>
          <p:spPr bwMode="auto">
            <a:xfrm>
              <a:off x="4776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09"/>
            <p:cNvSpPr>
              <a:spLocks/>
            </p:cNvSpPr>
            <p:nvPr/>
          </p:nvSpPr>
          <p:spPr bwMode="auto">
            <a:xfrm>
              <a:off x="4808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10"/>
            <p:cNvSpPr>
              <a:spLocks/>
            </p:cNvSpPr>
            <p:nvPr/>
          </p:nvSpPr>
          <p:spPr bwMode="auto">
            <a:xfrm>
              <a:off x="4872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11"/>
            <p:cNvSpPr>
              <a:spLocks/>
            </p:cNvSpPr>
            <p:nvPr/>
          </p:nvSpPr>
          <p:spPr bwMode="auto">
            <a:xfrm>
              <a:off x="4904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12"/>
            <p:cNvSpPr>
              <a:spLocks/>
            </p:cNvSpPr>
            <p:nvPr/>
          </p:nvSpPr>
          <p:spPr bwMode="auto">
            <a:xfrm>
              <a:off x="4968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13"/>
            <p:cNvSpPr>
              <a:spLocks/>
            </p:cNvSpPr>
            <p:nvPr/>
          </p:nvSpPr>
          <p:spPr bwMode="auto">
            <a:xfrm>
              <a:off x="5000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14"/>
            <p:cNvSpPr>
              <a:spLocks/>
            </p:cNvSpPr>
            <p:nvPr/>
          </p:nvSpPr>
          <p:spPr bwMode="auto">
            <a:xfrm>
              <a:off x="5064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4" name="Freeform 115"/>
            <p:cNvSpPr>
              <a:spLocks/>
            </p:cNvSpPr>
            <p:nvPr/>
          </p:nvSpPr>
          <p:spPr bwMode="auto">
            <a:xfrm>
              <a:off x="5096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5" name="Freeform 116"/>
            <p:cNvSpPr>
              <a:spLocks/>
            </p:cNvSpPr>
            <p:nvPr/>
          </p:nvSpPr>
          <p:spPr bwMode="auto">
            <a:xfrm>
              <a:off x="5160" y="2427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6" name="Freeform 117"/>
            <p:cNvSpPr>
              <a:spLocks/>
            </p:cNvSpPr>
            <p:nvPr/>
          </p:nvSpPr>
          <p:spPr bwMode="auto">
            <a:xfrm>
              <a:off x="5176" y="2403"/>
              <a:ext cx="9" cy="9"/>
            </a:xfrm>
            <a:custGeom>
              <a:avLst/>
              <a:gdLst>
                <a:gd name="T0" fmla="*/ 4 w 9"/>
                <a:gd name="T1" fmla="*/ 8 h 9"/>
                <a:gd name="T2" fmla="*/ 8 w 9"/>
                <a:gd name="T3" fmla="*/ 8 h 9"/>
                <a:gd name="T4" fmla="*/ 4 w 9"/>
                <a:gd name="T5" fmla="*/ 0 h 9"/>
                <a:gd name="T6" fmla="*/ 0 w 9"/>
                <a:gd name="T7" fmla="*/ 0 h 9"/>
                <a:gd name="T8" fmla="*/ 4 w 9"/>
                <a:gd name="T9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4" y="8"/>
                  </a:moveTo>
                  <a:lnTo>
                    <a:pt x="8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4" y="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7" name="Freeform 118"/>
            <p:cNvSpPr>
              <a:spLocks/>
            </p:cNvSpPr>
            <p:nvPr/>
          </p:nvSpPr>
          <p:spPr bwMode="auto">
            <a:xfrm>
              <a:off x="5192" y="2395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8" name="Freeform 119"/>
            <p:cNvSpPr>
              <a:spLocks/>
            </p:cNvSpPr>
            <p:nvPr/>
          </p:nvSpPr>
          <p:spPr bwMode="auto">
            <a:xfrm>
              <a:off x="5224" y="2395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9" name="Freeform 120"/>
            <p:cNvSpPr>
              <a:spLocks/>
            </p:cNvSpPr>
            <p:nvPr/>
          </p:nvSpPr>
          <p:spPr bwMode="auto">
            <a:xfrm>
              <a:off x="5288" y="2395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0" name="Freeform 121"/>
            <p:cNvSpPr>
              <a:spLocks/>
            </p:cNvSpPr>
            <p:nvPr/>
          </p:nvSpPr>
          <p:spPr bwMode="auto">
            <a:xfrm>
              <a:off x="5320" y="2395"/>
              <a:ext cx="17" cy="1"/>
            </a:xfrm>
            <a:custGeom>
              <a:avLst/>
              <a:gdLst>
                <a:gd name="T0" fmla="*/ 5 w 17"/>
                <a:gd name="T1" fmla="*/ 0 h 1"/>
                <a:gd name="T2" fmla="*/ 0 w 17"/>
                <a:gd name="T3" fmla="*/ 0 h 1"/>
                <a:gd name="T4" fmla="*/ 11 w 17"/>
                <a:gd name="T5" fmla="*/ 0 h 1"/>
                <a:gd name="T6" fmla="*/ 16 w 17"/>
                <a:gd name="T7" fmla="*/ 0 h 1"/>
                <a:gd name="T8" fmla="*/ 5 w 1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1">
                  <a:moveTo>
                    <a:pt x="5" y="0"/>
                  </a:moveTo>
                  <a:lnTo>
                    <a:pt x="0" y="0"/>
                  </a:lnTo>
                  <a:lnTo>
                    <a:pt x="11" y="0"/>
                  </a:lnTo>
                  <a:lnTo>
                    <a:pt x="16" y="0"/>
                  </a:lnTo>
                  <a:lnTo>
                    <a:pt x="5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1" name="Freeform 122"/>
            <p:cNvSpPr>
              <a:spLocks/>
            </p:cNvSpPr>
            <p:nvPr/>
          </p:nvSpPr>
          <p:spPr bwMode="auto">
            <a:xfrm>
              <a:off x="5208" y="2011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8 h 9"/>
                <a:gd name="T6" fmla="*/ 0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2" name="Freeform 123"/>
            <p:cNvSpPr>
              <a:spLocks/>
            </p:cNvSpPr>
            <p:nvPr/>
          </p:nvSpPr>
          <p:spPr bwMode="auto">
            <a:xfrm>
              <a:off x="5344" y="2683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3" name="Freeform 124"/>
            <p:cNvSpPr>
              <a:spLocks/>
            </p:cNvSpPr>
            <p:nvPr/>
          </p:nvSpPr>
          <p:spPr bwMode="auto">
            <a:xfrm>
              <a:off x="5312" y="2683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4" name="Freeform 125"/>
            <p:cNvSpPr>
              <a:spLocks/>
            </p:cNvSpPr>
            <p:nvPr/>
          </p:nvSpPr>
          <p:spPr bwMode="auto">
            <a:xfrm>
              <a:off x="5248" y="2683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5" name="Freeform 126"/>
            <p:cNvSpPr>
              <a:spLocks/>
            </p:cNvSpPr>
            <p:nvPr/>
          </p:nvSpPr>
          <p:spPr bwMode="auto">
            <a:xfrm>
              <a:off x="5216" y="2683"/>
              <a:ext cx="9" cy="1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0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6" name="Freeform 127"/>
            <p:cNvSpPr>
              <a:spLocks/>
            </p:cNvSpPr>
            <p:nvPr/>
          </p:nvSpPr>
          <p:spPr bwMode="auto">
            <a:xfrm>
              <a:off x="5192" y="3579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8 h 9"/>
                <a:gd name="T6" fmla="*/ 0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7" name="Freeform 128"/>
            <p:cNvSpPr>
              <a:spLocks/>
            </p:cNvSpPr>
            <p:nvPr/>
          </p:nvSpPr>
          <p:spPr bwMode="auto">
            <a:xfrm>
              <a:off x="4424" y="3211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8 h 9"/>
                <a:gd name="T6" fmla="*/ 0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8" name="Freeform 129"/>
            <p:cNvSpPr>
              <a:spLocks/>
            </p:cNvSpPr>
            <p:nvPr/>
          </p:nvSpPr>
          <p:spPr bwMode="auto">
            <a:xfrm>
              <a:off x="4424" y="3243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8 h 9"/>
                <a:gd name="T6" fmla="*/ 0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9" name="Freeform 130"/>
            <p:cNvSpPr>
              <a:spLocks/>
            </p:cNvSpPr>
            <p:nvPr/>
          </p:nvSpPr>
          <p:spPr bwMode="auto">
            <a:xfrm>
              <a:off x="4432" y="3307"/>
              <a:ext cx="9" cy="1"/>
            </a:xfrm>
            <a:custGeom>
              <a:avLst/>
              <a:gdLst>
                <a:gd name="T0" fmla="*/ 4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4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0" name="Freeform 131"/>
            <p:cNvSpPr>
              <a:spLocks/>
            </p:cNvSpPr>
            <p:nvPr/>
          </p:nvSpPr>
          <p:spPr bwMode="auto">
            <a:xfrm>
              <a:off x="4440" y="3331"/>
              <a:ext cx="9" cy="9"/>
            </a:xfrm>
            <a:custGeom>
              <a:avLst/>
              <a:gdLst>
                <a:gd name="T0" fmla="*/ 4 w 9"/>
                <a:gd name="T1" fmla="*/ 0 h 9"/>
                <a:gd name="T2" fmla="*/ 0 w 9"/>
                <a:gd name="T3" fmla="*/ 0 h 9"/>
                <a:gd name="T4" fmla="*/ 4 w 9"/>
                <a:gd name="T5" fmla="*/ 8 h 9"/>
                <a:gd name="T6" fmla="*/ 8 w 9"/>
                <a:gd name="T7" fmla="*/ 8 h 9"/>
                <a:gd name="T8" fmla="*/ 4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4" y="0"/>
                  </a:moveTo>
                  <a:lnTo>
                    <a:pt x="0" y="0"/>
                  </a:lnTo>
                  <a:lnTo>
                    <a:pt x="4" y="8"/>
                  </a:lnTo>
                  <a:lnTo>
                    <a:pt x="8" y="8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1" name="Freeform 132"/>
            <p:cNvSpPr>
              <a:spLocks/>
            </p:cNvSpPr>
            <p:nvPr/>
          </p:nvSpPr>
          <p:spPr bwMode="auto">
            <a:xfrm>
              <a:off x="4448" y="341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2" name="Freeform 133"/>
            <p:cNvSpPr>
              <a:spLocks/>
            </p:cNvSpPr>
            <p:nvPr/>
          </p:nvSpPr>
          <p:spPr bwMode="auto">
            <a:xfrm>
              <a:off x="4448" y="3411"/>
              <a:ext cx="9" cy="1"/>
            </a:xfrm>
            <a:custGeom>
              <a:avLst/>
              <a:gdLst>
                <a:gd name="T0" fmla="*/ 8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3" name="Freeform 134"/>
            <p:cNvSpPr>
              <a:spLocks/>
            </p:cNvSpPr>
            <p:nvPr/>
          </p:nvSpPr>
          <p:spPr bwMode="auto">
            <a:xfrm>
              <a:off x="4440" y="3427"/>
              <a:ext cx="9" cy="9"/>
            </a:xfrm>
            <a:custGeom>
              <a:avLst/>
              <a:gdLst>
                <a:gd name="T0" fmla="*/ 8 w 9"/>
                <a:gd name="T1" fmla="*/ 0 h 9"/>
                <a:gd name="T2" fmla="*/ 4 w 9"/>
                <a:gd name="T3" fmla="*/ 0 h 9"/>
                <a:gd name="T4" fmla="*/ 0 w 9"/>
                <a:gd name="T5" fmla="*/ 8 h 9"/>
                <a:gd name="T6" fmla="*/ 4 w 9"/>
                <a:gd name="T7" fmla="*/ 8 h 9"/>
                <a:gd name="T8" fmla="*/ 8 w 9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9">
                  <a:moveTo>
                    <a:pt x="8" y="0"/>
                  </a:moveTo>
                  <a:lnTo>
                    <a:pt x="4" y="0"/>
                  </a:lnTo>
                  <a:lnTo>
                    <a:pt x="0" y="8"/>
                  </a:lnTo>
                  <a:lnTo>
                    <a:pt x="4" y="8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4" name="Freeform 135"/>
            <p:cNvSpPr>
              <a:spLocks/>
            </p:cNvSpPr>
            <p:nvPr/>
          </p:nvSpPr>
          <p:spPr bwMode="auto">
            <a:xfrm>
              <a:off x="4424" y="3483"/>
              <a:ext cx="1" cy="9"/>
            </a:xfrm>
            <a:custGeom>
              <a:avLst/>
              <a:gdLst>
                <a:gd name="T0" fmla="*/ 0 w 1"/>
                <a:gd name="T1" fmla="*/ 0 h 9"/>
                <a:gd name="T2" fmla="*/ 0 w 1"/>
                <a:gd name="T3" fmla="*/ 0 h 9"/>
                <a:gd name="T4" fmla="*/ 0 w 1"/>
                <a:gd name="T5" fmla="*/ 8 h 9"/>
                <a:gd name="T6" fmla="*/ 0 w 1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9">
                  <a:moveTo>
                    <a:pt x="0" y="0"/>
                  </a:moveTo>
                  <a:lnTo>
                    <a:pt x="0" y="0"/>
                  </a:lnTo>
                  <a:lnTo>
                    <a:pt x="0" y="8"/>
                  </a:ln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5" name="Rectangle 136"/>
            <p:cNvSpPr>
              <a:spLocks noChangeArrowheads="1"/>
            </p:cNvSpPr>
            <p:nvPr/>
          </p:nvSpPr>
          <p:spPr bwMode="auto">
            <a:xfrm flipH="1">
              <a:off x="4424" y="3499"/>
              <a:ext cx="8" cy="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6" name="Freeform 137"/>
            <p:cNvSpPr>
              <a:spLocks/>
            </p:cNvSpPr>
            <p:nvPr/>
          </p:nvSpPr>
          <p:spPr bwMode="auto">
            <a:xfrm>
              <a:off x="4424" y="349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7" name="Freeform 138"/>
            <p:cNvSpPr>
              <a:spLocks/>
            </p:cNvSpPr>
            <p:nvPr/>
          </p:nvSpPr>
          <p:spPr bwMode="auto">
            <a:xfrm>
              <a:off x="4416" y="3571"/>
              <a:ext cx="9" cy="1"/>
            </a:xfrm>
            <a:custGeom>
              <a:avLst/>
              <a:gdLst>
                <a:gd name="T0" fmla="*/ 4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4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8" name="Freeform 139"/>
            <p:cNvSpPr>
              <a:spLocks/>
            </p:cNvSpPr>
            <p:nvPr/>
          </p:nvSpPr>
          <p:spPr bwMode="auto">
            <a:xfrm>
              <a:off x="4416" y="3579"/>
              <a:ext cx="9" cy="1"/>
            </a:xfrm>
            <a:custGeom>
              <a:avLst/>
              <a:gdLst>
                <a:gd name="T0" fmla="*/ 8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4 w 9"/>
                <a:gd name="T7" fmla="*/ 0 h 1"/>
                <a:gd name="T8" fmla="*/ 8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9" name="Freeform 140"/>
            <p:cNvSpPr>
              <a:spLocks/>
            </p:cNvSpPr>
            <p:nvPr/>
          </p:nvSpPr>
          <p:spPr bwMode="auto">
            <a:xfrm>
              <a:off x="4424" y="3579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0" name="Freeform 141"/>
            <p:cNvSpPr>
              <a:spLocks/>
            </p:cNvSpPr>
            <p:nvPr/>
          </p:nvSpPr>
          <p:spPr bwMode="auto">
            <a:xfrm>
              <a:off x="4408" y="3603"/>
              <a:ext cx="9" cy="1"/>
            </a:xfrm>
            <a:custGeom>
              <a:avLst/>
              <a:gdLst>
                <a:gd name="T0" fmla="*/ 8 w 9"/>
                <a:gd name="T1" fmla="*/ 0 h 1"/>
                <a:gd name="T2" fmla="*/ 4 w 9"/>
                <a:gd name="T3" fmla="*/ 0 h 1"/>
                <a:gd name="T4" fmla="*/ 0 w 9"/>
                <a:gd name="T5" fmla="*/ 0 h 1"/>
                <a:gd name="T6" fmla="*/ 4 w 9"/>
                <a:gd name="T7" fmla="*/ 0 h 1"/>
                <a:gd name="T8" fmla="*/ 8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4" y="0"/>
                  </a:ln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1" name="Freeform 142"/>
            <p:cNvSpPr>
              <a:spLocks/>
            </p:cNvSpPr>
            <p:nvPr/>
          </p:nvSpPr>
          <p:spPr bwMode="auto">
            <a:xfrm>
              <a:off x="4408" y="3611"/>
              <a:ext cx="9" cy="1"/>
            </a:xfrm>
            <a:custGeom>
              <a:avLst/>
              <a:gdLst>
                <a:gd name="T0" fmla="*/ 4 w 9"/>
                <a:gd name="T1" fmla="*/ 0 h 1"/>
                <a:gd name="T2" fmla="*/ 0 w 9"/>
                <a:gd name="T3" fmla="*/ 0 h 1"/>
                <a:gd name="T4" fmla="*/ 4 w 9"/>
                <a:gd name="T5" fmla="*/ 0 h 1"/>
                <a:gd name="T6" fmla="*/ 8 w 9"/>
                <a:gd name="T7" fmla="*/ 0 h 1"/>
                <a:gd name="T8" fmla="*/ 4 w 9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" h="1">
                  <a:moveTo>
                    <a:pt x="4" y="0"/>
                  </a:moveTo>
                  <a:lnTo>
                    <a:pt x="0" y="0"/>
                  </a:lnTo>
                  <a:lnTo>
                    <a:pt x="4" y="0"/>
                  </a:lnTo>
                  <a:lnTo>
                    <a:pt x="8" y="0"/>
                  </a:lnTo>
                  <a:lnTo>
                    <a:pt x="4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2" name="Freeform 143"/>
            <p:cNvSpPr>
              <a:spLocks/>
            </p:cNvSpPr>
            <p:nvPr/>
          </p:nvSpPr>
          <p:spPr bwMode="auto">
            <a:xfrm>
              <a:off x="4408" y="3611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3" name="Oval 144"/>
            <p:cNvSpPr>
              <a:spLocks noChangeArrowheads="1"/>
            </p:cNvSpPr>
            <p:nvPr/>
          </p:nvSpPr>
          <p:spPr bwMode="auto">
            <a:xfrm>
              <a:off x="4748" y="1431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4" name="Oval 145"/>
            <p:cNvSpPr>
              <a:spLocks noChangeArrowheads="1"/>
            </p:cNvSpPr>
            <p:nvPr/>
          </p:nvSpPr>
          <p:spPr bwMode="auto">
            <a:xfrm>
              <a:off x="4508" y="1047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5" name="Oval 146"/>
            <p:cNvSpPr>
              <a:spLocks noChangeArrowheads="1"/>
            </p:cNvSpPr>
            <p:nvPr/>
          </p:nvSpPr>
          <p:spPr bwMode="auto">
            <a:xfrm>
              <a:off x="4556" y="1047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6" name="Oval 147"/>
            <p:cNvSpPr>
              <a:spLocks noChangeArrowheads="1"/>
            </p:cNvSpPr>
            <p:nvPr/>
          </p:nvSpPr>
          <p:spPr bwMode="auto">
            <a:xfrm>
              <a:off x="4988" y="2295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7" name="Oval 148"/>
            <p:cNvSpPr>
              <a:spLocks noChangeArrowheads="1"/>
            </p:cNvSpPr>
            <p:nvPr/>
          </p:nvSpPr>
          <p:spPr bwMode="auto">
            <a:xfrm>
              <a:off x="4556" y="2727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8" name="Oval 149"/>
            <p:cNvSpPr>
              <a:spLocks noChangeArrowheads="1"/>
            </p:cNvSpPr>
            <p:nvPr/>
          </p:nvSpPr>
          <p:spPr bwMode="auto">
            <a:xfrm>
              <a:off x="4412" y="3063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49" name="Oval 150"/>
            <p:cNvSpPr>
              <a:spLocks noChangeArrowheads="1"/>
            </p:cNvSpPr>
            <p:nvPr/>
          </p:nvSpPr>
          <p:spPr bwMode="auto">
            <a:xfrm>
              <a:off x="4844" y="3159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0" name="Oval 151"/>
            <p:cNvSpPr>
              <a:spLocks noChangeArrowheads="1"/>
            </p:cNvSpPr>
            <p:nvPr/>
          </p:nvSpPr>
          <p:spPr bwMode="auto">
            <a:xfrm>
              <a:off x="4892" y="3207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1" name="Oval 152"/>
            <p:cNvSpPr>
              <a:spLocks noChangeArrowheads="1"/>
            </p:cNvSpPr>
            <p:nvPr/>
          </p:nvSpPr>
          <p:spPr bwMode="auto">
            <a:xfrm>
              <a:off x="4748" y="3447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2" name="Oval 153"/>
            <p:cNvSpPr>
              <a:spLocks noChangeArrowheads="1"/>
            </p:cNvSpPr>
            <p:nvPr/>
          </p:nvSpPr>
          <p:spPr bwMode="auto">
            <a:xfrm>
              <a:off x="4988" y="3591"/>
              <a:ext cx="32" cy="32"/>
            </a:xfrm>
            <a:prstGeom prst="ellipse">
              <a:avLst/>
            </a:prstGeom>
            <a:solidFill>
              <a:srgbClr val="FFFF99"/>
            </a:solidFill>
            <a:ln w="12700">
              <a:solidFill>
                <a:srgbClr val="000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3" name="Rectangle 154"/>
            <p:cNvSpPr>
              <a:spLocks noChangeArrowheads="1"/>
            </p:cNvSpPr>
            <p:nvPr/>
          </p:nvSpPr>
          <p:spPr bwMode="auto">
            <a:xfrm>
              <a:off x="3205" y="710"/>
              <a:ext cx="53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pPr lvl="1"/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ND</a:t>
              </a:r>
            </a:p>
          </p:txBody>
        </p:sp>
        <p:sp>
          <p:nvSpPr>
            <p:cNvPr id="154" name="Rectangle 155"/>
            <p:cNvSpPr>
              <a:spLocks noChangeArrowheads="1"/>
            </p:cNvSpPr>
            <p:nvPr/>
          </p:nvSpPr>
          <p:spPr bwMode="auto">
            <a:xfrm>
              <a:off x="4057" y="443"/>
              <a:ext cx="260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MN</a:t>
              </a:r>
            </a:p>
          </p:txBody>
        </p:sp>
        <p:sp>
          <p:nvSpPr>
            <p:cNvPr id="155" name="Rectangle 156"/>
            <p:cNvSpPr>
              <a:spLocks noChangeArrowheads="1"/>
            </p:cNvSpPr>
            <p:nvPr/>
          </p:nvSpPr>
          <p:spPr bwMode="auto">
            <a:xfrm>
              <a:off x="4769" y="715"/>
              <a:ext cx="21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MI</a:t>
              </a:r>
            </a:p>
          </p:txBody>
        </p:sp>
        <p:sp>
          <p:nvSpPr>
            <p:cNvPr id="156" name="Rectangle 157"/>
            <p:cNvSpPr>
              <a:spLocks noChangeArrowheads="1"/>
            </p:cNvSpPr>
            <p:nvPr/>
          </p:nvSpPr>
          <p:spPr bwMode="auto">
            <a:xfrm>
              <a:off x="4617" y="869"/>
              <a:ext cx="21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WI</a:t>
              </a:r>
            </a:p>
          </p:txBody>
        </p:sp>
        <p:sp>
          <p:nvSpPr>
            <p:cNvPr id="157" name="Rectangle 158"/>
            <p:cNvSpPr>
              <a:spLocks noChangeArrowheads="1"/>
            </p:cNvSpPr>
            <p:nvPr/>
          </p:nvSpPr>
          <p:spPr bwMode="auto">
            <a:xfrm>
              <a:off x="4387" y="1529"/>
              <a:ext cx="19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IA</a:t>
              </a:r>
            </a:p>
          </p:txBody>
        </p:sp>
        <p:sp>
          <p:nvSpPr>
            <p:cNvPr id="158" name="Rectangle 159"/>
            <p:cNvSpPr>
              <a:spLocks noChangeArrowheads="1"/>
            </p:cNvSpPr>
            <p:nvPr/>
          </p:nvSpPr>
          <p:spPr bwMode="auto">
            <a:xfrm>
              <a:off x="4817" y="1627"/>
              <a:ext cx="17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IL</a:t>
              </a:r>
            </a:p>
          </p:txBody>
        </p:sp>
        <p:sp>
          <p:nvSpPr>
            <p:cNvPr id="159" name="Rectangle 160"/>
            <p:cNvSpPr>
              <a:spLocks noChangeArrowheads="1"/>
            </p:cNvSpPr>
            <p:nvPr/>
          </p:nvSpPr>
          <p:spPr bwMode="auto">
            <a:xfrm>
              <a:off x="5217" y="1835"/>
              <a:ext cx="20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IN</a:t>
              </a:r>
            </a:p>
          </p:txBody>
        </p:sp>
        <p:sp>
          <p:nvSpPr>
            <p:cNvPr id="160" name="Rectangle 161"/>
            <p:cNvSpPr>
              <a:spLocks noChangeArrowheads="1"/>
            </p:cNvSpPr>
            <p:nvPr/>
          </p:nvSpPr>
          <p:spPr bwMode="auto">
            <a:xfrm>
              <a:off x="4140" y="1952"/>
              <a:ext cx="21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KS</a:t>
              </a:r>
            </a:p>
          </p:txBody>
        </p:sp>
        <p:sp>
          <p:nvSpPr>
            <p:cNvPr id="161" name="Rectangle 162"/>
            <p:cNvSpPr>
              <a:spLocks noChangeArrowheads="1"/>
            </p:cNvSpPr>
            <p:nvPr/>
          </p:nvSpPr>
          <p:spPr bwMode="auto">
            <a:xfrm>
              <a:off x="4435" y="2173"/>
              <a:ext cx="27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MO</a:t>
              </a:r>
            </a:p>
          </p:txBody>
        </p:sp>
        <p:sp>
          <p:nvSpPr>
            <p:cNvPr id="162" name="Rectangle 163"/>
            <p:cNvSpPr>
              <a:spLocks noChangeArrowheads="1"/>
            </p:cNvSpPr>
            <p:nvPr/>
          </p:nvSpPr>
          <p:spPr bwMode="auto">
            <a:xfrm>
              <a:off x="5259" y="2190"/>
              <a:ext cx="214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KY</a:t>
              </a:r>
            </a:p>
          </p:txBody>
        </p:sp>
        <p:sp>
          <p:nvSpPr>
            <p:cNvPr id="163" name="Rectangle 164"/>
            <p:cNvSpPr>
              <a:spLocks noChangeArrowheads="1"/>
            </p:cNvSpPr>
            <p:nvPr/>
          </p:nvSpPr>
          <p:spPr bwMode="auto">
            <a:xfrm>
              <a:off x="4113" y="2387"/>
              <a:ext cx="243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OK</a:t>
              </a:r>
            </a:p>
          </p:txBody>
        </p:sp>
        <p:sp>
          <p:nvSpPr>
            <p:cNvPr id="164" name="Rectangle 165"/>
            <p:cNvSpPr>
              <a:spLocks noChangeArrowheads="1"/>
            </p:cNvSpPr>
            <p:nvPr/>
          </p:nvSpPr>
          <p:spPr bwMode="auto">
            <a:xfrm>
              <a:off x="4433" y="2403"/>
              <a:ext cx="22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AR</a:t>
              </a:r>
            </a:p>
          </p:txBody>
        </p:sp>
        <p:sp>
          <p:nvSpPr>
            <p:cNvPr id="165" name="Rectangle 166"/>
            <p:cNvSpPr>
              <a:spLocks noChangeArrowheads="1"/>
            </p:cNvSpPr>
            <p:nvPr/>
          </p:nvSpPr>
          <p:spPr bwMode="auto">
            <a:xfrm>
              <a:off x="5188" y="2875"/>
              <a:ext cx="204" cy="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1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AL</a:t>
              </a:r>
            </a:p>
          </p:txBody>
        </p:sp>
        <p:sp>
          <p:nvSpPr>
            <p:cNvPr id="166" name="Rectangle 167"/>
            <p:cNvSpPr>
              <a:spLocks noChangeArrowheads="1"/>
            </p:cNvSpPr>
            <p:nvPr/>
          </p:nvSpPr>
          <p:spPr bwMode="auto">
            <a:xfrm>
              <a:off x="5161" y="2467"/>
              <a:ext cx="216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TN</a:t>
              </a:r>
            </a:p>
          </p:txBody>
        </p:sp>
        <p:sp>
          <p:nvSpPr>
            <p:cNvPr id="167" name="Rectangle 168"/>
            <p:cNvSpPr>
              <a:spLocks noChangeArrowheads="1"/>
            </p:cNvSpPr>
            <p:nvPr/>
          </p:nvSpPr>
          <p:spPr bwMode="auto">
            <a:xfrm>
              <a:off x="4441" y="3083"/>
              <a:ext cx="212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LA</a:t>
              </a:r>
            </a:p>
          </p:txBody>
        </p:sp>
        <p:sp>
          <p:nvSpPr>
            <p:cNvPr id="168" name="Rectangle 169"/>
            <p:cNvSpPr>
              <a:spLocks noChangeArrowheads="1"/>
            </p:cNvSpPr>
            <p:nvPr/>
          </p:nvSpPr>
          <p:spPr bwMode="auto">
            <a:xfrm>
              <a:off x="4956" y="3298"/>
              <a:ext cx="241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MS</a:t>
              </a:r>
            </a:p>
          </p:txBody>
        </p:sp>
        <p:sp>
          <p:nvSpPr>
            <p:cNvPr id="169" name="Rectangle 170"/>
            <p:cNvSpPr>
              <a:spLocks noChangeArrowheads="1"/>
            </p:cNvSpPr>
            <p:nvPr/>
          </p:nvSpPr>
          <p:spPr bwMode="auto">
            <a:xfrm>
              <a:off x="4162" y="3274"/>
              <a:ext cx="207" cy="17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1200" b="1">
                  <a:solidFill>
                    <a:srgbClr val="EAEAEA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TX</a:t>
              </a:r>
            </a:p>
          </p:txBody>
        </p:sp>
        <p:sp>
          <p:nvSpPr>
            <p:cNvPr id="170" name="Rectangle 171"/>
            <p:cNvSpPr>
              <a:spLocks noChangeArrowheads="1"/>
            </p:cNvSpPr>
            <p:nvPr/>
          </p:nvSpPr>
          <p:spPr bwMode="auto">
            <a:xfrm>
              <a:off x="4002" y="979"/>
              <a:ext cx="54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MINNEAPOLIS</a:t>
              </a:r>
            </a:p>
          </p:txBody>
        </p:sp>
        <p:sp>
          <p:nvSpPr>
            <p:cNvPr id="171" name="Rectangle 172"/>
            <p:cNvSpPr>
              <a:spLocks noChangeArrowheads="1"/>
            </p:cNvSpPr>
            <p:nvPr/>
          </p:nvSpPr>
          <p:spPr bwMode="auto">
            <a:xfrm>
              <a:off x="4548" y="1037"/>
              <a:ext cx="369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ST. PAUL</a:t>
              </a:r>
            </a:p>
          </p:txBody>
        </p:sp>
        <p:sp>
          <p:nvSpPr>
            <p:cNvPr id="172" name="Rectangle 173"/>
            <p:cNvSpPr>
              <a:spLocks noChangeArrowheads="1"/>
            </p:cNvSpPr>
            <p:nvPr/>
          </p:nvSpPr>
          <p:spPr bwMode="auto">
            <a:xfrm>
              <a:off x="4373" y="1377"/>
              <a:ext cx="41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DUBUQUE</a:t>
              </a:r>
            </a:p>
          </p:txBody>
        </p:sp>
        <p:sp>
          <p:nvSpPr>
            <p:cNvPr id="173" name="Rectangle 174"/>
            <p:cNvSpPr>
              <a:spLocks noChangeArrowheads="1"/>
            </p:cNvSpPr>
            <p:nvPr/>
          </p:nvSpPr>
          <p:spPr bwMode="auto">
            <a:xfrm>
              <a:off x="4787" y="1531"/>
              <a:ext cx="547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ROCK ISLAND</a:t>
              </a:r>
            </a:p>
          </p:txBody>
        </p:sp>
        <p:sp>
          <p:nvSpPr>
            <p:cNvPr id="174" name="Rectangle 175"/>
            <p:cNvSpPr>
              <a:spLocks noChangeArrowheads="1"/>
            </p:cNvSpPr>
            <p:nvPr/>
          </p:nvSpPr>
          <p:spPr bwMode="auto">
            <a:xfrm>
              <a:off x="4522" y="1951"/>
              <a:ext cx="396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ST. LOUIS</a:t>
              </a:r>
            </a:p>
          </p:txBody>
        </p:sp>
        <p:sp>
          <p:nvSpPr>
            <p:cNvPr id="175" name="Rectangle 176"/>
            <p:cNvSpPr>
              <a:spLocks noChangeArrowheads="1"/>
            </p:cNvSpPr>
            <p:nvPr/>
          </p:nvSpPr>
          <p:spPr bwMode="auto">
            <a:xfrm>
              <a:off x="4979" y="2230"/>
              <a:ext cx="325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CAIRO</a:t>
              </a:r>
            </a:p>
          </p:txBody>
        </p:sp>
        <p:sp>
          <p:nvSpPr>
            <p:cNvPr id="176" name="Rectangle 177"/>
            <p:cNvSpPr>
              <a:spLocks noChangeArrowheads="1"/>
            </p:cNvSpPr>
            <p:nvPr/>
          </p:nvSpPr>
          <p:spPr bwMode="auto">
            <a:xfrm>
              <a:off x="4933" y="2599"/>
              <a:ext cx="40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MEMPHIS</a:t>
              </a:r>
            </a:p>
          </p:txBody>
        </p:sp>
        <p:sp>
          <p:nvSpPr>
            <p:cNvPr id="177" name="Rectangle 178"/>
            <p:cNvSpPr>
              <a:spLocks noChangeArrowheads="1"/>
            </p:cNvSpPr>
            <p:nvPr/>
          </p:nvSpPr>
          <p:spPr bwMode="auto">
            <a:xfrm>
              <a:off x="4107" y="2708"/>
              <a:ext cx="49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LITTLE ROCK</a:t>
              </a:r>
            </a:p>
          </p:txBody>
        </p:sp>
        <p:sp>
          <p:nvSpPr>
            <p:cNvPr id="178" name="Rectangle 179"/>
            <p:cNvSpPr>
              <a:spLocks noChangeArrowheads="1"/>
            </p:cNvSpPr>
            <p:nvPr/>
          </p:nvSpPr>
          <p:spPr bwMode="auto">
            <a:xfrm>
              <a:off x="3941" y="3027"/>
              <a:ext cx="510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SHREVEPORT</a:t>
              </a:r>
            </a:p>
          </p:txBody>
        </p:sp>
        <p:sp>
          <p:nvSpPr>
            <p:cNvPr id="179" name="Rectangle 180"/>
            <p:cNvSpPr>
              <a:spLocks noChangeArrowheads="1"/>
            </p:cNvSpPr>
            <p:nvPr/>
          </p:nvSpPr>
          <p:spPr bwMode="auto">
            <a:xfrm>
              <a:off x="4826" y="3093"/>
              <a:ext cx="474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VICKSBURG</a:t>
              </a:r>
            </a:p>
          </p:txBody>
        </p:sp>
        <p:sp>
          <p:nvSpPr>
            <p:cNvPr id="180" name="Rectangle 181"/>
            <p:cNvSpPr>
              <a:spLocks noChangeArrowheads="1"/>
            </p:cNvSpPr>
            <p:nvPr/>
          </p:nvSpPr>
          <p:spPr bwMode="auto">
            <a:xfrm>
              <a:off x="4870" y="3195"/>
              <a:ext cx="422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JACKSON</a:t>
              </a:r>
            </a:p>
          </p:txBody>
        </p:sp>
        <p:sp>
          <p:nvSpPr>
            <p:cNvPr id="181" name="Rectangle 182"/>
            <p:cNvSpPr>
              <a:spLocks noChangeArrowheads="1"/>
            </p:cNvSpPr>
            <p:nvPr/>
          </p:nvSpPr>
          <p:spPr bwMode="auto">
            <a:xfrm>
              <a:off x="4734" y="3431"/>
              <a:ext cx="58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BATON ROUGE</a:t>
              </a:r>
            </a:p>
          </p:txBody>
        </p:sp>
        <p:sp>
          <p:nvSpPr>
            <p:cNvPr id="182" name="Rectangle 183"/>
            <p:cNvSpPr>
              <a:spLocks noChangeArrowheads="1"/>
            </p:cNvSpPr>
            <p:nvPr/>
          </p:nvSpPr>
          <p:spPr bwMode="auto">
            <a:xfrm>
              <a:off x="4987" y="3564"/>
              <a:ext cx="571" cy="14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488" tIns="44450" rIns="90488" bIns="44450">
              <a:spAutoFit/>
            </a:bodyPr>
            <a:lstStyle/>
            <a:p>
              <a:r>
                <a:rPr lang="en-US" altLang="en-US" sz="900" b="1">
                  <a:solidFill>
                    <a:srgbClr val="FFFF99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vantGarde Md BT" pitchFamily="34" charset="0"/>
                </a:rPr>
                <a:t>NEW ORLEANS</a:t>
              </a:r>
            </a:p>
          </p:txBody>
        </p:sp>
        <p:sp>
          <p:nvSpPr>
            <p:cNvPr id="183" name="Line 184"/>
            <p:cNvSpPr>
              <a:spLocks noChangeShapeType="1"/>
            </p:cNvSpPr>
            <p:nvPr/>
          </p:nvSpPr>
          <p:spPr bwMode="auto">
            <a:xfrm flipH="1" flipV="1">
              <a:off x="4081" y="2324"/>
              <a:ext cx="327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" name="Line 185"/>
            <p:cNvSpPr>
              <a:spLocks noChangeShapeType="1"/>
            </p:cNvSpPr>
            <p:nvPr/>
          </p:nvSpPr>
          <p:spPr bwMode="auto">
            <a:xfrm flipH="1" flipV="1">
              <a:off x="4389" y="2388"/>
              <a:ext cx="803" cy="1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/>
            </a:p>
          </p:txBody>
        </p:sp>
        <p:sp>
          <p:nvSpPr>
            <p:cNvPr id="185" name="Line 186"/>
            <p:cNvSpPr>
              <a:spLocks noChangeShapeType="1"/>
            </p:cNvSpPr>
            <p:nvPr/>
          </p:nvSpPr>
          <p:spPr bwMode="auto">
            <a:xfrm flipH="1">
              <a:off x="5217" y="2371"/>
              <a:ext cx="315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6" name="Line 187"/>
            <p:cNvSpPr>
              <a:spLocks noChangeShapeType="1"/>
            </p:cNvSpPr>
            <p:nvPr/>
          </p:nvSpPr>
          <p:spPr bwMode="auto">
            <a:xfrm flipH="1">
              <a:off x="5185" y="2779"/>
              <a:ext cx="315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7" name="Line 188"/>
            <p:cNvSpPr>
              <a:spLocks noChangeShapeType="1"/>
            </p:cNvSpPr>
            <p:nvPr/>
          </p:nvSpPr>
          <p:spPr bwMode="auto">
            <a:xfrm flipH="1">
              <a:off x="4360" y="3020"/>
              <a:ext cx="436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8" name="Line 189"/>
            <p:cNvSpPr>
              <a:spLocks noChangeShapeType="1"/>
            </p:cNvSpPr>
            <p:nvPr/>
          </p:nvSpPr>
          <p:spPr bwMode="auto">
            <a:xfrm flipH="1">
              <a:off x="4385" y="2400"/>
              <a:ext cx="19" cy="5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9" name="Line 190"/>
            <p:cNvSpPr>
              <a:spLocks noChangeShapeType="1"/>
            </p:cNvSpPr>
            <p:nvPr/>
          </p:nvSpPr>
          <p:spPr bwMode="auto">
            <a:xfrm flipH="1">
              <a:off x="5169" y="2720"/>
              <a:ext cx="19" cy="36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0" name="Line 191"/>
            <p:cNvSpPr>
              <a:spLocks noChangeShapeType="1"/>
            </p:cNvSpPr>
            <p:nvPr/>
          </p:nvSpPr>
          <p:spPr bwMode="auto">
            <a:xfrm>
              <a:off x="4372" y="3023"/>
              <a:ext cx="22" cy="206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1" name="Line 192"/>
            <p:cNvSpPr>
              <a:spLocks noChangeShapeType="1"/>
            </p:cNvSpPr>
            <p:nvPr/>
          </p:nvSpPr>
          <p:spPr bwMode="auto">
            <a:xfrm>
              <a:off x="5173" y="3116"/>
              <a:ext cx="11" cy="37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2" name="Line 193"/>
            <p:cNvSpPr>
              <a:spLocks noChangeShapeType="1"/>
            </p:cNvSpPr>
            <p:nvPr/>
          </p:nvSpPr>
          <p:spPr bwMode="auto">
            <a:xfrm>
              <a:off x="4425" y="3276"/>
              <a:ext cx="31" cy="91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3" name="Line 194"/>
            <p:cNvSpPr>
              <a:spLocks noChangeShapeType="1"/>
            </p:cNvSpPr>
            <p:nvPr/>
          </p:nvSpPr>
          <p:spPr bwMode="auto">
            <a:xfrm flipH="1">
              <a:off x="4433" y="3376"/>
              <a:ext cx="23" cy="11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" name="Line 195"/>
            <p:cNvSpPr>
              <a:spLocks noChangeShapeType="1"/>
            </p:cNvSpPr>
            <p:nvPr/>
          </p:nvSpPr>
          <p:spPr bwMode="auto">
            <a:xfrm flipH="1">
              <a:off x="4413" y="3504"/>
              <a:ext cx="23" cy="11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5" name="Line 196"/>
            <p:cNvSpPr>
              <a:spLocks noChangeShapeType="1"/>
            </p:cNvSpPr>
            <p:nvPr/>
          </p:nvSpPr>
          <p:spPr bwMode="auto">
            <a:xfrm>
              <a:off x="4293" y="1708"/>
              <a:ext cx="471" cy="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6" name="Line 197"/>
            <p:cNvSpPr>
              <a:spLocks noChangeShapeType="1"/>
            </p:cNvSpPr>
            <p:nvPr/>
          </p:nvSpPr>
          <p:spPr bwMode="auto">
            <a:xfrm>
              <a:off x="5221" y="1712"/>
              <a:ext cx="3" cy="26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7" name="Freeform 198"/>
            <p:cNvSpPr>
              <a:spLocks/>
            </p:cNvSpPr>
            <p:nvPr/>
          </p:nvSpPr>
          <p:spPr bwMode="auto">
            <a:xfrm>
              <a:off x="4136" y="1267"/>
              <a:ext cx="277" cy="729"/>
            </a:xfrm>
            <a:custGeom>
              <a:avLst/>
              <a:gdLst>
                <a:gd name="T0" fmla="*/ 24 w 277"/>
                <a:gd name="T1" fmla="*/ 8 h 729"/>
                <a:gd name="T2" fmla="*/ 20 w 277"/>
                <a:gd name="T3" fmla="*/ 24 h 729"/>
                <a:gd name="T4" fmla="*/ 20 w 277"/>
                <a:gd name="T5" fmla="*/ 40 h 729"/>
                <a:gd name="T6" fmla="*/ 16 w 277"/>
                <a:gd name="T7" fmla="*/ 56 h 729"/>
                <a:gd name="T8" fmla="*/ 8 w 277"/>
                <a:gd name="T9" fmla="*/ 68 h 729"/>
                <a:gd name="T10" fmla="*/ 4 w 277"/>
                <a:gd name="T11" fmla="*/ 84 h 729"/>
                <a:gd name="T12" fmla="*/ 0 w 277"/>
                <a:gd name="T13" fmla="*/ 100 h 729"/>
                <a:gd name="T14" fmla="*/ 4 w 277"/>
                <a:gd name="T15" fmla="*/ 116 h 729"/>
                <a:gd name="T16" fmla="*/ 12 w 277"/>
                <a:gd name="T17" fmla="*/ 128 h 729"/>
                <a:gd name="T18" fmla="*/ 20 w 277"/>
                <a:gd name="T19" fmla="*/ 144 h 729"/>
                <a:gd name="T20" fmla="*/ 28 w 277"/>
                <a:gd name="T21" fmla="*/ 160 h 729"/>
                <a:gd name="T22" fmla="*/ 32 w 277"/>
                <a:gd name="T23" fmla="*/ 176 h 729"/>
                <a:gd name="T24" fmla="*/ 32 w 277"/>
                <a:gd name="T25" fmla="*/ 192 h 729"/>
                <a:gd name="T26" fmla="*/ 36 w 277"/>
                <a:gd name="T27" fmla="*/ 208 h 729"/>
                <a:gd name="T28" fmla="*/ 44 w 277"/>
                <a:gd name="T29" fmla="*/ 220 h 729"/>
                <a:gd name="T30" fmla="*/ 52 w 277"/>
                <a:gd name="T31" fmla="*/ 236 h 729"/>
                <a:gd name="T32" fmla="*/ 60 w 277"/>
                <a:gd name="T33" fmla="*/ 256 h 729"/>
                <a:gd name="T34" fmla="*/ 72 w 277"/>
                <a:gd name="T35" fmla="*/ 272 h 729"/>
                <a:gd name="T36" fmla="*/ 84 w 277"/>
                <a:gd name="T37" fmla="*/ 284 h 729"/>
                <a:gd name="T38" fmla="*/ 100 w 277"/>
                <a:gd name="T39" fmla="*/ 292 h 729"/>
                <a:gd name="T40" fmla="*/ 116 w 277"/>
                <a:gd name="T41" fmla="*/ 304 h 729"/>
                <a:gd name="T42" fmla="*/ 128 w 277"/>
                <a:gd name="T43" fmla="*/ 320 h 729"/>
                <a:gd name="T44" fmla="*/ 140 w 277"/>
                <a:gd name="T45" fmla="*/ 336 h 729"/>
                <a:gd name="T46" fmla="*/ 140 w 277"/>
                <a:gd name="T47" fmla="*/ 352 h 729"/>
                <a:gd name="T48" fmla="*/ 148 w 277"/>
                <a:gd name="T49" fmla="*/ 368 h 729"/>
                <a:gd name="T50" fmla="*/ 152 w 277"/>
                <a:gd name="T51" fmla="*/ 388 h 729"/>
                <a:gd name="T52" fmla="*/ 156 w 277"/>
                <a:gd name="T53" fmla="*/ 404 h 729"/>
                <a:gd name="T54" fmla="*/ 148 w 277"/>
                <a:gd name="T55" fmla="*/ 420 h 729"/>
                <a:gd name="T56" fmla="*/ 164 w 277"/>
                <a:gd name="T57" fmla="*/ 444 h 729"/>
                <a:gd name="T58" fmla="*/ 168 w 277"/>
                <a:gd name="T59" fmla="*/ 460 h 729"/>
                <a:gd name="T60" fmla="*/ 176 w 277"/>
                <a:gd name="T61" fmla="*/ 476 h 729"/>
                <a:gd name="T62" fmla="*/ 176 w 277"/>
                <a:gd name="T63" fmla="*/ 472 h 729"/>
                <a:gd name="T64" fmla="*/ 184 w 277"/>
                <a:gd name="T65" fmla="*/ 488 h 729"/>
                <a:gd name="T66" fmla="*/ 192 w 277"/>
                <a:gd name="T67" fmla="*/ 504 h 729"/>
                <a:gd name="T68" fmla="*/ 212 w 277"/>
                <a:gd name="T69" fmla="*/ 516 h 729"/>
                <a:gd name="T70" fmla="*/ 220 w 277"/>
                <a:gd name="T71" fmla="*/ 532 h 729"/>
                <a:gd name="T72" fmla="*/ 228 w 277"/>
                <a:gd name="T73" fmla="*/ 544 h 729"/>
                <a:gd name="T74" fmla="*/ 228 w 277"/>
                <a:gd name="T75" fmla="*/ 560 h 729"/>
                <a:gd name="T76" fmla="*/ 220 w 277"/>
                <a:gd name="T77" fmla="*/ 576 h 729"/>
                <a:gd name="T78" fmla="*/ 208 w 277"/>
                <a:gd name="T79" fmla="*/ 592 h 729"/>
                <a:gd name="T80" fmla="*/ 200 w 277"/>
                <a:gd name="T81" fmla="*/ 608 h 729"/>
                <a:gd name="T82" fmla="*/ 200 w 277"/>
                <a:gd name="T83" fmla="*/ 624 h 729"/>
                <a:gd name="T84" fmla="*/ 204 w 277"/>
                <a:gd name="T85" fmla="*/ 640 h 729"/>
                <a:gd name="T86" fmla="*/ 216 w 277"/>
                <a:gd name="T87" fmla="*/ 656 h 729"/>
                <a:gd name="T88" fmla="*/ 232 w 277"/>
                <a:gd name="T89" fmla="*/ 664 h 729"/>
                <a:gd name="T90" fmla="*/ 248 w 277"/>
                <a:gd name="T91" fmla="*/ 672 h 729"/>
                <a:gd name="T92" fmla="*/ 260 w 277"/>
                <a:gd name="T93" fmla="*/ 684 h 729"/>
                <a:gd name="T94" fmla="*/ 268 w 277"/>
                <a:gd name="T95" fmla="*/ 700 h 729"/>
                <a:gd name="T96" fmla="*/ 276 w 277"/>
                <a:gd name="T97" fmla="*/ 728 h 7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77" h="729">
                  <a:moveTo>
                    <a:pt x="28" y="0"/>
                  </a:moveTo>
                  <a:lnTo>
                    <a:pt x="24" y="8"/>
                  </a:lnTo>
                  <a:lnTo>
                    <a:pt x="24" y="16"/>
                  </a:lnTo>
                  <a:lnTo>
                    <a:pt x="20" y="24"/>
                  </a:lnTo>
                  <a:lnTo>
                    <a:pt x="20" y="32"/>
                  </a:lnTo>
                  <a:lnTo>
                    <a:pt x="20" y="40"/>
                  </a:lnTo>
                  <a:lnTo>
                    <a:pt x="20" y="48"/>
                  </a:lnTo>
                  <a:lnTo>
                    <a:pt x="16" y="56"/>
                  </a:lnTo>
                  <a:lnTo>
                    <a:pt x="8" y="60"/>
                  </a:lnTo>
                  <a:lnTo>
                    <a:pt x="8" y="68"/>
                  </a:lnTo>
                  <a:lnTo>
                    <a:pt x="4" y="76"/>
                  </a:lnTo>
                  <a:lnTo>
                    <a:pt x="4" y="84"/>
                  </a:lnTo>
                  <a:lnTo>
                    <a:pt x="0" y="92"/>
                  </a:lnTo>
                  <a:lnTo>
                    <a:pt x="0" y="100"/>
                  </a:lnTo>
                  <a:lnTo>
                    <a:pt x="4" y="108"/>
                  </a:lnTo>
                  <a:lnTo>
                    <a:pt x="4" y="116"/>
                  </a:lnTo>
                  <a:lnTo>
                    <a:pt x="4" y="124"/>
                  </a:lnTo>
                  <a:lnTo>
                    <a:pt x="12" y="128"/>
                  </a:lnTo>
                  <a:lnTo>
                    <a:pt x="12" y="136"/>
                  </a:lnTo>
                  <a:lnTo>
                    <a:pt x="20" y="144"/>
                  </a:lnTo>
                  <a:lnTo>
                    <a:pt x="24" y="152"/>
                  </a:lnTo>
                  <a:lnTo>
                    <a:pt x="28" y="160"/>
                  </a:lnTo>
                  <a:lnTo>
                    <a:pt x="28" y="168"/>
                  </a:lnTo>
                  <a:lnTo>
                    <a:pt x="32" y="176"/>
                  </a:lnTo>
                  <a:lnTo>
                    <a:pt x="32" y="184"/>
                  </a:lnTo>
                  <a:lnTo>
                    <a:pt x="32" y="192"/>
                  </a:lnTo>
                  <a:lnTo>
                    <a:pt x="36" y="200"/>
                  </a:lnTo>
                  <a:lnTo>
                    <a:pt x="36" y="208"/>
                  </a:lnTo>
                  <a:lnTo>
                    <a:pt x="36" y="216"/>
                  </a:lnTo>
                  <a:lnTo>
                    <a:pt x="44" y="220"/>
                  </a:lnTo>
                  <a:lnTo>
                    <a:pt x="44" y="228"/>
                  </a:lnTo>
                  <a:lnTo>
                    <a:pt x="52" y="236"/>
                  </a:lnTo>
                  <a:lnTo>
                    <a:pt x="56" y="248"/>
                  </a:lnTo>
                  <a:lnTo>
                    <a:pt x="60" y="256"/>
                  </a:lnTo>
                  <a:lnTo>
                    <a:pt x="64" y="264"/>
                  </a:lnTo>
                  <a:lnTo>
                    <a:pt x="72" y="272"/>
                  </a:lnTo>
                  <a:lnTo>
                    <a:pt x="76" y="280"/>
                  </a:lnTo>
                  <a:lnTo>
                    <a:pt x="84" y="284"/>
                  </a:lnTo>
                  <a:lnTo>
                    <a:pt x="92" y="288"/>
                  </a:lnTo>
                  <a:lnTo>
                    <a:pt x="100" y="292"/>
                  </a:lnTo>
                  <a:lnTo>
                    <a:pt x="108" y="296"/>
                  </a:lnTo>
                  <a:lnTo>
                    <a:pt x="116" y="304"/>
                  </a:lnTo>
                  <a:lnTo>
                    <a:pt x="120" y="312"/>
                  </a:lnTo>
                  <a:lnTo>
                    <a:pt x="128" y="320"/>
                  </a:lnTo>
                  <a:lnTo>
                    <a:pt x="132" y="328"/>
                  </a:lnTo>
                  <a:lnTo>
                    <a:pt x="140" y="336"/>
                  </a:lnTo>
                  <a:lnTo>
                    <a:pt x="140" y="344"/>
                  </a:lnTo>
                  <a:lnTo>
                    <a:pt x="140" y="352"/>
                  </a:lnTo>
                  <a:lnTo>
                    <a:pt x="148" y="360"/>
                  </a:lnTo>
                  <a:lnTo>
                    <a:pt x="148" y="368"/>
                  </a:lnTo>
                  <a:lnTo>
                    <a:pt x="152" y="380"/>
                  </a:lnTo>
                  <a:lnTo>
                    <a:pt x="152" y="388"/>
                  </a:lnTo>
                  <a:lnTo>
                    <a:pt x="156" y="396"/>
                  </a:lnTo>
                  <a:lnTo>
                    <a:pt x="156" y="404"/>
                  </a:lnTo>
                  <a:lnTo>
                    <a:pt x="148" y="412"/>
                  </a:lnTo>
                  <a:lnTo>
                    <a:pt x="148" y="420"/>
                  </a:lnTo>
                  <a:lnTo>
                    <a:pt x="156" y="428"/>
                  </a:lnTo>
                  <a:lnTo>
                    <a:pt x="164" y="444"/>
                  </a:lnTo>
                  <a:lnTo>
                    <a:pt x="164" y="452"/>
                  </a:lnTo>
                  <a:lnTo>
                    <a:pt x="168" y="460"/>
                  </a:lnTo>
                  <a:lnTo>
                    <a:pt x="176" y="468"/>
                  </a:lnTo>
                  <a:lnTo>
                    <a:pt x="176" y="476"/>
                  </a:lnTo>
                  <a:lnTo>
                    <a:pt x="184" y="472"/>
                  </a:lnTo>
                  <a:lnTo>
                    <a:pt x="176" y="472"/>
                  </a:lnTo>
                  <a:lnTo>
                    <a:pt x="176" y="480"/>
                  </a:lnTo>
                  <a:lnTo>
                    <a:pt x="184" y="488"/>
                  </a:lnTo>
                  <a:lnTo>
                    <a:pt x="188" y="496"/>
                  </a:lnTo>
                  <a:lnTo>
                    <a:pt x="192" y="504"/>
                  </a:lnTo>
                  <a:lnTo>
                    <a:pt x="204" y="508"/>
                  </a:lnTo>
                  <a:lnTo>
                    <a:pt x="212" y="516"/>
                  </a:lnTo>
                  <a:lnTo>
                    <a:pt x="216" y="524"/>
                  </a:lnTo>
                  <a:lnTo>
                    <a:pt x="220" y="532"/>
                  </a:lnTo>
                  <a:lnTo>
                    <a:pt x="220" y="540"/>
                  </a:lnTo>
                  <a:lnTo>
                    <a:pt x="228" y="544"/>
                  </a:lnTo>
                  <a:lnTo>
                    <a:pt x="228" y="552"/>
                  </a:lnTo>
                  <a:lnTo>
                    <a:pt x="228" y="560"/>
                  </a:lnTo>
                  <a:lnTo>
                    <a:pt x="228" y="568"/>
                  </a:lnTo>
                  <a:lnTo>
                    <a:pt x="220" y="576"/>
                  </a:lnTo>
                  <a:lnTo>
                    <a:pt x="216" y="584"/>
                  </a:lnTo>
                  <a:lnTo>
                    <a:pt x="208" y="592"/>
                  </a:lnTo>
                  <a:lnTo>
                    <a:pt x="204" y="600"/>
                  </a:lnTo>
                  <a:lnTo>
                    <a:pt x="200" y="608"/>
                  </a:lnTo>
                  <a:lnTo>
                    <a:pt x="200" y="616"/>
                  </a:lnTo>
                  <a:lnTo>
                    <a:pt x="200" y="624"/>
                  </a:lnTo>
                  <a:lnTo>
                    <a:pt x="204" y="632"/>
                  </a:lnTo>
                  <a:lnTo>
                    <a:pt x="204" y="640"/>
                  </a:lnTo>
                  <a:lnTo>
                    <a:pt x="212" y="648"/>
                  </a:lnTo>
                  <a:lnTo>
                    <a:pt x="216" y="656"/>
                  </a:lnTo>
                  <a:lnTo>
                    <a:pt x="224" y="660"/>
                  </a:lnTo>
                  <a:lnTo>
                    <a:pt x="232" y="664"/>
                  </a:lnTo>
                  <a:lnTo>
                    <a:pt x="240" y="668"/>
                  </a:lnTo>
                  <a:lnTo>
                    <a:pt x="248" y="672"/>
                  </a:lnTo>
                  <a:lnTo>
                    <a:pt x="252" y="680"/>
                  </a:lnTo>
                  <a:lnTo>
                    <a:pt x="260" y="684"/>
                  </a:lnTo>
                  <a:lnTo>
                    <a:pt x="264" y="692"/>
                  </a:lnTo>
                  <a:lnTo>
                    <a:pt x="268" y="700"/>
                  </a:lnTo>
                  <a:lnTo>
                    <a:pt x="268" y="708"/>
                  </a:lnTo>
                  <a:lnTo>
                    <a:pt x="276" y="728"/>
                  </a:lnTo>
                </a:path>
              </a:pathLst>
            </a:custGeom>
            <a:noFill/>
            <a:ln w="12700" cap="rnd" cmpd="sng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8" name="Line 199"/>
            <p:cNvSpPr>
              <a:spLocks noChangeShapeType="1"/>
            </p:cNvSpPr>
            <p:nvPr/>
          </p:nvSpPr>
          <p:spPr bwMode="auto">
            <a:xfrm>
              <a:off x="4177" y="1295"/>
              <a:ext cx="587" cy="0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9" name="Line 200"/>
            <p:cNvSpPr>
              <a:spLocks noChangeShapeType="1"/>
            </p:cNvSpPr>
            <p:nvPr/>
          </p:nvSpPr>
          <p:spPr bwMode="auto">
            <a:xfrm>
              <a:off x="3533" y="848"/>
              <a:ext cx="659" cy="47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0" name="Line 201"/>
            <p:cNvSpPr>
              <a:spLocks noChangeShapeType="1"/>
            </p:cNvSpPr>
            <p:nvPr/>
          </p:nvSpPr>
          <p:spPr bwMode="auto">
            <a:xfrm flipH="1">
              <a:off x="4149" y="916"/>
              <a:ext cx="23" cy="355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1" name="Line 202"/>
            <p:cNvSpPr>
              <a:spLocks noChangeShapeType="1"/>
            </p:cNvSpPr>
            <p:nvPr/>
          </p:nvSpPr>
          <p:spPr bwMode="auto">
            <a:xfrm flipH="1">
              <a:off x="5197" y="2012"/>
              <a:ext cx="19" cy="7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2" name="Line 203"/>
            <p:cNvSpPr>
              <a:spLocks noChangeShapeType="1"/>
            </p:cNvSpPr>
            <p:nvPr/>
          </p:nvSpPr>
          <p:spPr bwMode="auto">
            <a:xfrm>
              <a:off x="4396" y="1956"/>
              <a:ext cx="0" cy="363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3" name="Line 204"/>
            <p:cNvSpPr>
              <a:spLocks noChangeShapeType="1"/>
            </p:cNvSpPr>
            <p:nvPr/>
          </p:nvSpPr>
          <p:spPr bwMode="auto">
            <a:xfrm>
              <a:off x="4397" y="2332"/>
              <a:ext cx="3" cy="59"/>
            </a:xfrm>
            <a:prstGeom prst="line">
              <a:avLst/>
            </a:prstGeom>
            <a:noFill/>
            <a:ln w="12700">
              <a:solidFill>
                <a:srgbClr val="FFFFFF"/>
              </a:solidFill>
              <a:prstDash val="sysDot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3504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Geospatial Engineering Office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2" y="1752600"/>
            <a:ext cx="8245928" cy="1905000"/>
          </a:xfrm>
        </p:spPr>
      </p:pic>
      <p:pic>
        <p:nvPicPr>
          <p:cNvPr id="18434" name="Picture 2" descr="https://www.mvn.usace.army.mil/Portals/56/docs/engineering/Geospatial/MRNB_2015/MRNB_2015_Icon.png?ver=2016-08-22-140222-2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705100"/>
            <a:ext cx="2286000" cy="3524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AHS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048000"/>
            <a:ext cx="3160340" cy="2149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522" y="3210828"/>
            <a:ext cx="1413278" cy="25127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040" y="4489409"/>
            <a:ext cx="3217333" cy="1809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0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Structure Value GIS</a:t>
            </a:r>
            <a:endParaRPr lang="en-US" dirty="0"/>
          </a:p>
        </p:txBody>
      </p:sp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347787"/>
            <a:ext cx="6457950" cy="474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75" y="2333625"/>
            <a:ext cx="3660775" cy="2319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9" descr="\\mvn-df01\USER\GeoLaGis\egis\MMLH1.jpg"/>
          <p:cNvPicPr>
            <a:picLocks noChangeAspect="1" noChangeArrowheads="1"/>
          </p:cNvPicPr>
          <p:nvPr/>
        </p:nvPicPr>
        <p:blipFill>
          <a:blip r:embed="rId4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1712" y="4648200"/>
            <a:ext cx="2833688" cy="196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124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Hydraulic Spline Interpolation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01241"/>
            <a:ext cx="2914997" cy="23622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401240"/>
            <a:ext cx="2971800" cy="23166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301" y="3962400"/>
            <a:ext cx="2885096" cy="21147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962400"/>
            <a:ext cx="2971800" cy="222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594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4800" y="280333"/>
            <a:ext cx="8229600" cy="1143000"/>
          </a:xfrm>
        </p:spPr>
        <p:txBody>
          <a:bodyPr/>
          <a:lstStyle/>
          <a:p>
            <a:r>
              <a:rPr lang="en-US" dirty="0" smtClean="0"/>
              <a:t>Wrecks Analysis</a:t>
            </a:r>
            <a:endParaRPr lang="en-US" dirty="0"/>
          </a:p>
        </p:txBody>
      </p:sp>
      <p:pic>
        <p:nvPicPr>
          <p:cNvPr id="4" name="Picture 12" descr="C:\!Walter\PartneringConference\TwoShipsSideBySid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590550"/>
            <a:ext cx="2159000" cy="15430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BurrwoodBayou_shorter_and_faster.avi">
            <a:hlinkClick r:id="" action="ppaction://media"/>
          </p:cNvPr>
          <p:cNvPicPr>
            <a:picLocks noChangeAspect="1" noChangeArrowheads="1"/>
          </p:cNvPicPr>
          <p:nvPr>
            <a:vide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5913" y="2954337"/>
            <a:ext cx="2254250" cy="147161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1" descr="C:\!Walter\PartneringConference\Schoon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535112"/>
            <a:ext cx="2357438" cy="144145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C:\!Walter\PartneringConference\UFaith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343400"/>
            <a:ext cx="2055813" cy="19145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28" descr="E:\OGC\riverwreck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1444625"/>
            <a:ext cx="34290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29" descr="E:\OGC\riverwreck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0" y="3989388"/>
            <a:ext cx="3429000" cy="2333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678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1" y="274638"/>
            <a:ext cx="4235357" cy="31901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471" y="274638"/>
            <a:ext cx="4382635" cy="31901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2" y="3586842"/>
            <a:ext cx="4207886" cy="31398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267" y="3586842"/>
            <a:ext cx="4273691" cy="32093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467" y="171705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IHNC Lock     Visualization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75925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Terrain Roughness Coefficients</a:t>
            </a:r>
            <a:endParaRPr lang="en-US" dirty="0"/>
          </a:p>
        </p:txBody>
      </p:sp>
      <p:pic>
        <p:nvPicPr>
          <p:cNvPr id="4" name="Content Placeholder 3" descr="C:\public\out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600200"/>
            <a:ext cx="51816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4980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78935D8F5A52499ECBE1228EFFE2DF" ma:contentTypeVersion="0" ma:contentTypeDescription="Create a new document." ma:contentTypeScope="" ma:versionID="a30af94e9fff2661a1240c93a58f5709">
  <xsd:schema xmlns:xsd="http://www.w3.org/2001/XMLSchema" xmlns:p="http://schemas.microsoft.com/office/2006/metadata/properties" targetNamespace="http://schemas.microsoft.com/office/2006/metadata/properties" ma:root="true" ma:fieldsID="aaa183e94e5f7308538a43790d90a2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: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2C350F64-642B-42B3-B7AD-7FB73529992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4F38FB-2188-4C83-A2F9-B622BBFAF17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FCDFB475-82F4-46C2-A173-F3092BCA37CD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PPT_Master_Slide_Template</Template>
  <TotalTime>9778</TotalTime>
  <Words>232</Words>
  <Application>Microsoft Office PowerPoint</Application>
  <PresentationFormat>On-screen Show (4:3)</PresentationFormat>
  <Paragraphs>91</Paragraphs>
  <Slides>24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Arial</vt:lpstr>
      <vt:lpstr>AvantGarde Md BT</vt:lpstr>
      <vt:lpstr>Calibri</vt:lpstr>
      <vt:lpstr>CG Omega</vt:lpstr>
      <vt:lpstr>Wingdings</vt:lpstr>
      <vt:lpstr>Wingdings 3</vt:lpstr>
      <vt:lpstr>Slide Master</vt:lpstr>
      <vt:lpstr>Bitmap Image</vt:lpstr>
      <vt:lpstr>Microsoft Excel Worksheet</vt:lpstr>
      <vt:lpstr>PowerPoint Presentation</vt:lpstr>
      <vt:lpstr>Corps of Engineers in Action</vt:lpstr>
      <vt:lpstr>Corps Districts</vt:lpstr>
      <vt:lpstr>Geospatial Engineering Office</vt:lpstr>
      <vt:lpstr>Structure Value GIS</vt:lpstr>
      <vt:lpstr>Hydraulic Spline Interpolation</vt:lpstr>
      <vt:lpstr>Wrecks Analysis</vt:lpstr>
      <vt:lpstr>IHNC Lock     Visualization</vt:lpstr>
      <vt:lpstr>Terrain Roughness Coefficients</vt:lpstr>
      <vt:lpstr>EGIS Intramap</vt:lpstr>
      <vt:lpstr>Intramap - Surveys</vt:lpstr>
      <vt:lpstr>Survey Features</vt:lpstr>
      <vt:lpstr>PowerPoint Presentation</vt:lpstr>
      <vt:lpstr>PowerPoint Presentation</vt:lpstr>
      <vt:lpstr>PowerPoint Presentation</vt:lpstr>
      <vt:lpstr>What Went Wrong</vt:lpstr>
      <vt:lpstr>Intramap Lessons</vt:lpstr>
      <vt:lpstr>Centralize Data (Instead of Application)</vt:lpstr>
      <vt:lpstr>Deploy ArcMap to Users</vt:lpstr>
      <vt:lpstr>EGIS Gateway</vt:lpstr>
      <vt:lpstr>ArcMap Addins (Instead of Web Map Tools)</vt:lpstr>
      <vt:lpstr>Improve Data Acquisition</vt:lpstr>
      <vt:lpstr>Web Applications (Instead of Web Maps)</vt:lpstr>
      <vt:lpstr>PowerPoint Presentation</vt:lpstr>
    </vt:vector>
  </TitlesOfParts>
  <Company>USACE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B2ODRASE</dc:creator>
  <cp:lastModifiedBy>Flanagin, Maik C CIV USARMY CEMVN (US)</cp:lastModifiedBy>
  <cp:revision>186</cp:revision>
  <dcterms:created xsi:type="dcterms:W3CDTF">2013-01-31T15:02:37Z</dcterms:created>
  <dcterms:modified xsi:type="dcterms:W3CDTF">2019-08-05T00:39:46Z</dcterms:modified>
</cp:coreProperties>
</file>