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66" r:id="rId2"/>
    <p:sldId id="283" r:id="rId3"/>
    <p:sldId id="284" r:id="rId4"/>
    <p:sldId id="272" r:id="rId5"/>
    <p:sldId id="264" r:id="rId6"/>
    <p:sldId id="268" r:id="rId7"/>
    <p:sldId id="270" r:id="rId8"/>
    <p:sldId id="269" r:id="rId9"/>
    <p:sldId id="271" r:id="rId10"/>
    <p:sldId id="263" r:id="rId11"/>
    <p:sldId id="265" r:id="rId12"/>
    <p:sldId id="277" r:id="rId13"/>
    <p:sldId id="276" r:id="rId14"/>
    <p:sldId id="275" r:id="rId15"/>
    <p:sldId id="279" r:id="rId16"/>
    <p:sldId id="278" r:id="rId17"/>
    <p:sldId id="274" r:id="rId18"/>
    <p:sldId id="280" r:id="rId19"/>
    <p:sldId id="273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B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2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93056-E5C5-46F0-80F6-18F006A59BDA}" type="datetimeFigureOut">
              <a:rPr lang="en-CA" smtClean="0"/>
              <a:t>2019-08-06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37829-098C-4696-9B27-785E74B241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988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 sz="3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Advantages,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276734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 sz="3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Advantages,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256796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 sz="3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Advantages, Disadvantages</a:t>
            </a:r>
          </a:p>
        </p:txBody>
      </p:sp>
    </p:spTree>
    <p:extLst>
      <p:ext uri="{BB962C8B-B14F-4D97-AF65-F5344CB8AC3E}">
        <p14:creationId xmlns:p14="http://schemas.microsoft.com/office/powerpoint/2010/main" val="3496244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 sz="3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Advantages, Disadvantages</a:t>
            </a:r>
          </a:p>
        </p:txBody>
      </p:sp>
    </p:spTree>
    <p:extLst>
      <p:ext uri="{BB962C8B-B14F-4D97-AF65-F5344CB8AC3E}">
        <p14:creationId xmlns:p14="http://schemas.microsoft.com/office/powerpoint/2010/main" val="1237460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 sz="3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Advantages, Disadvantages</a:t>
            </a:r>
          </a:p>
        </p:txBody>
      </p:sp>
    </p:spTree>
    <p:extLst>
      <p:ext uri="{BB962C8B-B14F-4D97-AF65-F5344CB8AC3E}">
        <p14:creationId xmlns:p14="http://schemas.microsoft.com/office/powerpoint/2010/main" val="835748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 sz="3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Advantages, Disadvantages</a:t>
            </a:r>
          </a:p>
        </p:txBody>
      </p:sp>
    </p:spTree>
    <p:extLst>
      <p:ext uri="{BB962C8B-B14F-4D97-AF65-F5344CB8AC3E}">
        <p14:creationId xmlns:p14="http://schemas.microsoft.com/office/powerpoint/2010/main" val="994856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 sz="3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Advantages, Disadvantages</a:t>
            </a:r>
          </a:p>
        </p:txBody>
      </p:sp>
    </p:spTree>
    <p:extLst>
      <p:ext uri="{BB962C8B-B14F-4D97-AF65-F5344CB8AC3E}">
        <p14:creationId xmlns:p14="http://schemas.microsoft.com/office/powerpoint/2010/main" val="1811072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 sz="3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Advantages, Disadvantages</a:t>
            </a:r>
          </a:p>
        </p:txBody>
      </p:sp>
    </p:spTree>
    <p:extLst>
      <p:ext uri="{BB962C8B-B14F-4D97-AF65-F5344CB8AC3E}">
        <p14:creationId xmlns:p14="http://schemas.microsoft.com/office/powerpoint/2010/main" val="323425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 sz="3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Advantages, Disadvantages</a:t>
            </a:r>
          </a:p>
        </p:txBody>
      </p:sp>
    </p:spTree>
    <p:extLst>
      <p:ext uri="{BB962C8B-B14F-4D97-AF65-F5344CB8AC3E}">
        <p14:creationId xmlns:p14="http://schemas.microsoft.com/office/powerpoint/2010/main" val="956474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 sz="3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Advantages, Disadvantages</a:t>
            </a:r>
          </a:p>
        </p:txBody>
      </p:sp>
    </p:spTree>
    <p:extLst>
      <p:ext uri="{BB962C8B-B14F-4D97-AF65-F5344CB8AC3E}">
        <p14:creationId xmlns:p14="http://schemas.microsoft.com/office/powerpoint/2010/main" val="3757321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 sz="3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Advantages, Disadvantages</a:t>
            </a:r>
          </a:p>
        </p:txBody>
      </p:sp>
    </p:spTree>
    <p:extLst>
      <p:ext uri="{BB962C8B-B14F-4D97-AF65-F5344CB8AC3E}">
        <p14:creationId xmlns:p14="http://schemas.microsoft.com/office/powerpoint/2010/main" val="309521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 sz="3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Advantages,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730634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 sz="3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Advantages,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456915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 sz="3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Advantages, Disadvantages</a:t>
            </a:r>
          </a:p>
        </p:txBody>
      </p:sp>
    </p:spTree>
    <p:extLst>
      <p:ext uri="{BB962C8B-B14F-4D97-AF65-F5344CB8AC3E}">
        <p14:creationId xmlns:p14="http://schemas.microsoft.com/office/powerpoint/2010/main" val="52586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 sz="3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Advantages,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995096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 sz="3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Advantages, Disadvantages</a:t>
            </a:r>
          </a:p>
        </p:txBody>
      </p:sp>
    </p:spTree>
    <p:extLst>
      <p:ext uri="{BB962C8B-B14F-4D97-AF65-F5344CB8AC3E}">
        <p14:creationId xmlns:p14="http://schemas.microsoft.com/office/powerpoint/2010/main" val="6340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 sz="3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Advantages, Disadvantages</a:t>
            </a:r>
          </a:p>
        </p:txBody>
      </p:sp>
    </p:spTree>
    <p:extLst>
      <p:ext uri="{BB962C8B-B14F-4D97-AF65-F5344CB8AC3E}">
        <p14:creationId xmlns:p14="http://schemas.microsoft.com/office/powerpoint/2010/main" val="1908576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 sz="3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Advantages, Disadvantages</a:t>
            </a:r>
          </a:p>
        </p:txBody>
      </p:sp>
    </p:spTree>
    <p:extLst>
      <p:ext uri="{BB962C8B-B14F-4D97-AF65-F5344CB8AC3E}">
        <p14:creationId xmlns:p14="http://schemas.microsoft.com/office/powerpoint/2010/main" val="4152606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 sz="3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Advantages, Disadvantages</a:t>
            </a:r>
          </a:p>
        </p:txBody>
      </p:sp>
    </p:spTree>
    <p:extLst>
      <p:ext uri="{BB962C8B-B14F-4D97-AF65-F5344CB8AC3E}">
        <p14:creationId xmlns:p14="http://schemas.microsoft.com/office/powerpoint/2010/main" val="71453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 sz="3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Advantages,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032975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 sz="3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Advantages, Disadvantages</a:t>
            </a:r>
          </a:p>
        </p:txBody>
      </p:sp>
    </p:spTree>
    <p:extLst>
      <p:ext uri="{BB962C8B-B14F-4D97-AF65-F5344CB8AC3E}">
        <p14:creationId xmlns:p14="http://schemas.microsoft.com/office/powerpoint/2010/main" val="146212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52450" y="895350"/>
            <a:ext cx="8039100" cy="24638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52450" y="3422650"/>
            <a:ext cx="8039100" cy="11049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175">
                <a:solidFill>
                  <a:srgbClr val="73BFFF"/>
                </a:solidFill>
              </a:defRPr>
            </a:lvl1pPr>
            <a:lvl2pPr marL="0" indent="85725">
              <a:spcBef>
                <a:spcPts val="0"/>
              </a:spcBef>
              <a:buSzTx/>
              <a:buNone/>
              <a:defRPr sz="2175">
                <a:solidFill>
                  <a:srgbClr val="73BFFF"/>
                </a:solidFill>
              </a:defRPr>
            </a:lvl2pPr>
            <a:lvl3pPr marL="0" indent="171450">
              <a:spcBef>
                <a:spcPts val="0"/>
              </a:spcBef>
              <a:buSzTx/>
              <a:buNone/>
              <a:defRPr sz="2175">
                <a:solidFill>
                  <a:srgbClr val="73BFFF"/>
                </a:solidFill>
              </a:defRPr>
            </a:lvl3pPr>
            <a:lvl4pPr marL="0" indent="257175">
              <a:spcBef>
                <a:spcPts val="0"/>
              </a:spcBef>
              <a:buSzTx/>
              <a:buNone/>
              <a:defRPr sz="2175">
                <a:solidFill>
                  <a:srgbClr val="73BFFF"/>
                </a:solidFill>
              </a:defRPr>
            </a:lvl4pPr>
            <a:lvl5pPr marL="0" indent="342900">
              <a:spcBef>
                <a:spcPts val="0"/>
              </a:spcBef>
              <a:buSzTx/>
              <a:buNone/>
              <a:defRPr sz="2175">
                <a:solidFill>
                  <a:srgbClr val="73B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2892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895350" y="4483100"/>
            <a:ext cx="7358063" cy="29276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 i="1">
                <a:solidFill>
                  <a:srgbClr val="73BFFF"/>
                </a:solidFill>
                <a:effectLst>
                  <a:outerShdw blurRad="38100" dist="36285" dir="2700000" rotWithShape="0">
                    <a:srgbClr val="000000">
                      <a:alpha val="48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5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895350" y="3046804"/>
            <a:ext cx="7358063" cy="39113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blurRad="38100" dist="54428" dir="2700000" rotWithShape="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251321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256389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4164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552450" y="663173"/>
            <a:ext cx="8039100" cy="401955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552450" y="4787900"/>
            <a:ext cx="8039100" cy="85725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52450" y="5645150"/>
            <a:ext cx="8039100" cy="10985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175">
                <a:solidFill>
                  <a:srgbClr val="73BFFF"/>
                </a:solidFill>
              </a:defRPr>
            </a:lvl1pPr>
            <a:lvl2pPr marL="0" indent="85725">
              <a:spcBef>
                <a:spcPts val="0"/>
              </a:spcBef>
              <a:buSzTx/>
              <a:buNone/>
              <a:defRPr sz="2175">
                <a:solidFill>
                  <a:srgbClr val="73BFFF"/>
                </a:solidFill>
              </a:defRPr>
            </a:lvl2pPr>
            <a:lvl3pPr marL="0" indent="171450">
              <a:spcBef>
                <a:spcPts val="0"/>
              </a:spcBef>
              <a:buSzTx/>
              <a:buNone/>
              <a:defRPr sz="2175">
                <a:solidFill>
                  <a:srgbClr val="73BFFF"/>
                </a:solidFill>
              </a:defRPr>
            </a:lvl3pPr>
            <a:lvl4pPr marL="0" indent="257175">
              <a:spcBef>
                <a:spcPts val="0"/>
              </a:spcBef>
              <a:buSzTx/>
              <a:buNone/>
              <a:defRPr sz="2175">
                <a:solidFill>
                  <a:srgbClr val="73BFFF"/>
                </a:solidFill>
              </a:defRPr>
            </a:lvl4pPr>
            <a:lvl5pPr marL="0" indent="342900">
              <a:spcBef>
                <a:spcPts val="0"/>
              </a:spcBef>
              <a:buSzTx/>
              <a:buNone/>
              <a:defRPr sz="2175">
                <a:solidFill>
                  <a:srgbClr val="73B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939157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552450" y="2571750"/>
            <a:ext cx="8039100" cy="1714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875946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938713" y="546100"/>
            <a:ext cx="3571875" cy="5753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552450" y="901700"/>
            <a:ext cx="3614738" cy="24638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52450" y="3359150"/>
            <a:ext cx="3614738" cy="25463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175">
                <a:solidFill>
                  <a:srgbClr val="73BFFF"/>
                </a:solidFill>
              </a:defRPr>
            </a:lvl1pPr>
            <a:lvl2pPr marL="0" indent="85725">
              <a:spcBef>
                <a:spcPts val="0"/>
              </a:spcBef>
              <a:buSzTx/>
              <a:buNone/>
              <a:defRPr sz="2175">
                <a:solidFill>
                  <a:srgbClr val="73BFFF"/>
                </a:solidFill>
              </a:defRPr>
            </a:lvl2pPr>
            <a:lvl3pPr marL="0" indent="171450">
              <a:spcBef>
                <a:spcPts val="0"/>
              </a:spcBef>
              <a:buSzTx/>
              <a:buNone/>
              <a:defRPr sz="2175">
                <a:solidFill>
                  <a:srgbClr val="73BFFF"/>
                </a:solidFill>
              </a:defRPr>
            </a:lvl3pPr>
            <a:lvl4pPr marL="0" indent="257175">
              <a:spcBef>
                <a:spcPts val="0"/>
              </a:spcBef>
              <a:buSzTx/>
              <a:buNone/>
              <a:defRPr sz="2175">
                <a:solidFill>
                  <a:srgbClr val="73BFFF"/>
                </a:solidFill>
              </a:defRPr>
            </a:lvl4pPr>
            <a:lvl5pPr marL="0" indent="342900">
              <a:spcBef>
                <a:spcPts val="0"/>
              </a:spcBef>
              <a:buSzTx/>
              <a:buNone/>
              <a:defRPr sz="2175">
                <a:solidFill>
                  <a:srgbClr val="73B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283138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536858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552450" y="1949450"/>
            <a:ext cx="8039100" cy="401955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18598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938713" y="1651000"/>
            <a:ext cx="3571875" cy="460375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52450" y="1949450"/>
            <a:ext cx="3752850" cy="401955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209909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728419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"/>
          <p:cNvSpPr/>
          <p:nvPr/>
        </p:nvSpPr>
        <p:spPr>
          <a:xfrm>
            <a:off x="4310059" y="3357827"/>
            <a:ext cx="206788" cy="14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r>
              <a:rPr sz="675"/>
              <a:t>Text</a:t>
            </a:r>
          </a:p>
        </p:txBody>
      </p:sp>
      <p:sp>
        <p:nvSpPr>
          <p:cNvPr id="84" name="Image"/>
          <p:cNvSpPr>
            <a:spLocks noGrp="1"/>
          </p:cNvSpPr>
          <p:nvPr>
            <p:ph type="pic" idx="13"/>
          </p:nvPr>
        </p:nvSpPr>
        <p:spPr>
          <a:xfrm>
            <a:off x="452438" y="476250"/>
            <a:ext cx="5314950" cy="573405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4"/>
          </p:nvPr>
        </p:nvSpPr>
        <p:spPr>
          <a:xfrm>
            <a:off x="5924550" y="3397250"/>
            <a:ext cx="2776538" cy="277495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quarter" idx="15"/>
          </p:nvPr>
        </p:nvSpPr>
        <p:spPr>
          <a:xfrm>
            <a:off x="5911063" y="463550"/>
            <a:ext cx="2803513" cy="28022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26381" y="6562725"/>
            <a:ext cx="208391" cy="206467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62521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552450" y="965200"/>
            <a:ext cx="8039100" cy="492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52450" y="177800"/>
            <a:ext cx="80391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25524" y="6562725"/>
            <a:ext cx="208391" cy="2064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675" b="1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387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/>
  <p:txStyles>
    <p:titleStyle>
      <a:lvl1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1913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1875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476250" marR="0" indent="-238125" algn="l" defTabSz="309563" rtl="0" latinLnBrk="0">
        <a:lnSpc>
          <a:spcPct val="100000"/>
        </a:lnSpc>
        <a:spcBef>
          <a:spcPts val="1913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1875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714375" marR="0" indent="-238125" algn="l" defTabSz="309563" rtl="0" latinLnBrk="0">
        <a:lnSpc>
          <a:spcPct val="100000"/>
        </a:lnSpc>
        <a:spcBef>
          <a:spcPts val="1913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1875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952500" marR="0" indent="-238125" algn="l" defTabSz="309563" rtl="0" latinLnBrk="0">
        <a:lnSpc>
          <a:spcPct val="100000"/>
        </a:lnSpc>
        <a:spcBef>
          <a:spcPts val="1913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1875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1190625" marR="0" indent="-238125" algn="l" defTabSz="309563" rtl="0" latinLnBrk="0">
        <a:lnSpc>
          <a:spcPct val="100000"/>
        </a:lnSpc>
        <a:spcBef>
          <a:spcPts val="1913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1875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1428750" marR="0" indent="-238125" algn="l" defTabSz="309563" rtl="0" latinLnBrk="0">
        <a:lnSpc>
          <a:spcPct val="100000"/>
        </a:lnSpc>
        <a:spcBef>
          <a:spcPts val="1913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1875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1666875" marR="0" indent="-238125" algn="l" defTabSz="309563" rtl="0" latinLnBrk="0">
        <a:lnSpc>
          <a:spcPct val="100000"/>
        </a:lnSpc>
        <a:spcBef>
          <a:spcPts val="1913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1875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1905000" marR="0" indent="-238125" algn="l" defTabSz="309563" rtl="0" latinLnBrk="0">
        <a:lnSpc>
          <a:spcPct val="100000"/>
        </a:lnSpc>
        <a:spcBef>
          <a:spcPts val="1913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1875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2143125" marR="0" indent="-238125" algn="l" defTabSz="309563" rtl="0" latinLnBrk="0">
        <a:lnSpc>
          <a:spcPct val="100000"/>
        </a:lnSpc>
        <a:spcBef>
          <a:spcPts val="1913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1875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85725" algn="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171450" algn="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257175" algn="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342900" algn="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428625" algn="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514350" algn="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600075" algn="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685800" algn="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43.png"/><Relationship Id="rId5" Type="http://schemas.openxmlformats.org/officeDocument/2006/relationships/image" Target="../media/image5.pn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49.png"/><Relationship Id="rId5" Type="http://schemas.openxmlformats.org/officeDocument/2006/relationships/image" Target="../media/image7.png"/><Relationship Id="rId10" Type="http://schemas.openxmlformats.org/officeDocument/2006/relationships/image" Target="../media/image48.png"/><Relationship Id="rId4" Type="http://schemas.openxmlformats.org/officeDocument/2006/relationships/image" Target="../media/image6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6.png"/><Relationship Id="rId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30.png"/><Relationship Id="rId5" Type="http://schemas.openxmlformats.org/officeDocument/2006/relationships/image" Target="../media/image5.png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3612"/>
            <a:ext cx="9144000" cy="5244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966857" y="6125029"/>
            <a:ext cx="2177143" cy="732971"/>
            <a:chOff x="4661126" y="3874697"/>
            <a:chExt cx="3629025" cy="118498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b="22728"/>
            <a:stretch/>
          </p:blipFill>
          <p:spPr>
            <a:xfrm>
              <a:off x="4661126" y="3874697"/>
              <a:ext cx="3629025" cy="118498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7464" y="4542399"/>
              <a:ext cx="3104515" cy="48680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12059" t="61930" r="41484" b="25855"/>
            <a:stretch/>
          </p:blipFill>
          <p:spPr>
            <a:xfrm>
              <a:off x="4721632" y="4593872"/>
              <a:ext cx="1685926" cy="18732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58661" t="63276" b="26165"/>
            <a:stretch/>
          </p:blipFill>
          <p:spPr>
            <a:xfrm>
              <a:off x="4789804" y="4756748"/>
              <a:ext cx="1500187" cy="1619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36236" y="4593872"/>
              <a:ext cx="1552575" cy="381000"/>
            </a:xfrm>
            <a:prstGeom prst="rect">
              <a:avLst/>
            </a:prstGeom>
          </p:spPr>
        </p:pic>
      </p:grpSp>
      <p:pic>
        <p:nvPicPr>
          <p:cNvPr id="20" name="Picture 2" descr="Image result for bcit log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33067" r="32934" b="32800"/>
          <a:stretch/>
        </p:blipFill>
        <p:spPr bwMode="auto">
          <a:xfrm>
            <a:off x="232292" y="133350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0"/>
            <a:ext cx="91440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algn="ctr"/>
            <a:r>
              <a:rPr lang="en-CA" kern="0" dirty="0" smtClean="0"/>
              <a:t>AutoCAD</a:t>
            </a:r>
            <a:r>
              <a:rPr lang="en-CA" kern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CA" kern="0" dirty="0" smtClean="0"/>
              <a:t>Detective: </a:t>
            </a:r>
            <a:br>
              <a:rPr lang="en-CA" kern="0" dirty="0" smtClean="0"/>
            </a:br>
            <a:r>
              <a:rPr lang="en-CA" kern="0" dirty="0" smtClean="0"/>
              <a:t>Whose Line is it Anyway</a:t>
            </a:r>
            <a:endParaRPr lang="en-CA" kern="0" baseline="30000" dirty="0"/>
          </a:p>
        </p:txBody>
      </p:sp>
      <p:pic>
        <p:nvPicPr>
          <p:cNvPr id="22" name="Picture 2" descr="Image result for plagiarism in university new paper articl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9"/>
          <a:stretch/>
        </p:blipFill>
        <p:spPr bwMode="auto">
          <a:xfrm>
            <a:off x="581542" y="2116669"/>
            <a:ext cx="3429000" cy="433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882371" y="2252823"/>
            <a:ext cx="3590926" cy="3057525"/>
            <a:chOff x="4272438" y="2011354"/>
            <a:chExt cx="3590926" cy="305752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2439" y="2011354"/>
              <a:ext cx="3590925" cy="3057525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4272438" y="2013130"/>
              <a:ext cx="3590925" cy="615553"/>
            </a:xfrm>
            <a:prstGeom prst="rect">
              <a:avLst/>
            </a:prstGeom>
            <a:solidFill>
              <a:srgbClr val="FBFAFA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CA" sz="1700" i="1" kern="0" dirty="0" smtClean="0">
                  <a:solidFill>
                    <a:schemeClr val="bg2">
                      <a:lumMod val="50000"/>
                    </a:schemeClr>
                  </a:solidFill>
                  <a:latin typeface="Britannic Bold" panose="020B0903060703020204" pitchFamily="34" charset="0"/>
                </a:rPr>
                <a:t>Biden Admits Plagiarism in School</a:t>
              </a:r>
              <a:endParaRPr lang="en-CA" sz="1700" i="1" dirty="0" smtClean="0">
                <a:solidFill>
                  <a:schemeClr val="bg2">
                    <a:lumMod val="50000"/>
                  </a:schemeClr>
                </a:solidFill>
                <a:latin typeface="Britannic Bold" panose="020B0903060703020204" pitchFamily="34" charset="0"/>
              </a:endParaRPr>
            </a:p>
            <a:p>
              <a:pPr algn="ctr"/>
              <a:r>
                <a:rPr lang="en-CA" sz="1700" i="1" kern="0" dirty="0" smtClean="0">
                  <a:solidFill>
                    <a:schemeClr val="bg2">
                      <a:lumMod val="50000"/>
                    </a:schemeClr>
                  </a:solidFill>
                  <a:latin typeface="Britannic Bold" panose="020B0903060703020204" pitchFamily="34" charset="0"/>
                </a:rPr>
                <a:t>But Says It Was Not ‘Malevolent’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 rot="20676514">
            <a:off x="5402302" y="3766149"/>
            <a:ext cx="2580963" cy="584775"/>
          </a:xfrm>
          <a:prstGeom prst="rect">
            <a:avLst/>
          </a:prstGeom>
          <a:solidFill>
            <a:srgbClr val="FBFAFA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FAKE NEWS</a:t>
            </a:r>
            <a:endParaRPr lang="en-US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4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940238" y="4247996"/>
            <a:ext cx="2617258" cy="940608"/>
            <a:chOff x="5940238" y="4247996"/>
            <a:chExt cx="2617258" cy="940608"/>
          </a:xfrm>
        </p:grpSpPr>
        <p:grpSp>
          <p:nvGrpSpPr>
            <p:cNvPr id="13" name="Group 12"/>
            <p:cNvGrpSpPr/>
            <p:nvPr/>
          </p:nvGrpSpPr>
          <p:grpSpPr>
            <a:xfrm>
              <a:off x="5940238" y="4247996"/>
              <a:ext cx="2617258" cy="940608"/>
              <a:chOff x="6385358" y="1521015"/>
              <a:chExt cx="2617258" cy="94060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385358" y="1521015"/>
                <a:ext cx="2617258" cy="930200"/>
                <a:chOff x="6385358" y="1521015"/>
                <a:chExt cx="2617258" cy="930200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87255"/>
                <a:stretch/>
              </p:blipFill>
              <p:spPr>
                <a:xfrm>
                  <a:off x="6385358" y="1521015"/>
                  <a:ext cx="2617258" cy="168905"/>
                </a:xfrm>
                <a:prstGeom prst="rect">
                  <a:avLst/>
                </a:prstGeom>
                <a:ln w="25400">
                  <a:noFill/>
                </a:ln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8268" b="44709"/>
                <a:stretch/>
              </p:blipFill>
              <p:spPr>
                <a:xfrm>
                  <a:off x="6385358" y="1690503"/>
                  <a:ext cx="2617258" cy="358141"/>
                </a:xfrm>
                <a:prstGeom prst="rect">
                  <a:avLst/>
                </a:prstGeom>
                <a:ln w="25400">
                  <a:noFill/>
                </a:ln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57592" b="28034"/>
                <a:stretch/>
              </p:blipFill>
              <p:spPr>
                <a:xfrm>
                  <a:off x="6385358" y="2049779"/>
                  <a:ext cx="2617258" cy="190501"/>
                </a:xfrm>
                <a:prstGeom prst="rect">
                  <a:avLst/>
                </a:prstGeom>
                <a:ln w="25400">
                  <a:noFill/>
                </a:ln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84040"/>
                <a:stretch/>
              </p:blipFill>
              <p:spPr>
                <a:xfrm>
                  <a:off x="6385358" y="2239690"/>
                  <a:ext cx="2617258" cy="211525"/>
                </a:xfrm>
                <a:prstGeom prst="rect">
                  <a:avLst/>
                </a:prstGeom>
                <a:ln w="25400">
                  <a:noFill/>
                </a:ln>
              </p:spPr>
            </p:pic>
          </p:grpSp>
          <p:sp>
            <p:nvSpPr>
              <p:cNvPr id="43" name="Rectangle 42"/>
              <p:cNvSpPr/>
              <p:nvPr/>
            </p:nvSpPr>
            <p:spPr>
              <a:xfrm>
                <a:off x="6385358" y="1524135"/>
                <a:ext cx="2617258" cy="937488"/>
              </a:xfrm>
              <a:prstGeom prst="rect">
                <a:avLst/>
              </a:prstGeom>
              <a:noFill/>
              <a:ln w="25400" cap="flat">
                <a:solidFill>
                  <a:srgbClr val="FF0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CA" sz="5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50800" dist="38100" dir="5400000" rotWithShape="0">
                      <a:srgbClr val="000000"/>
                    </a:outerShdw>
                  </a:effectLst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6298674" y="4549610"/>
              <a:ext cx="245199" cy="9388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A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98673" y="4643089"/>
              <a:ext cx="245199" cy="9388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A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</p:grpSp>
      <p:pic>
        <p:nvPicPr>
          <p:cNvPr id="20" name="Picture 2" descr="Image result for bcit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33067" r="32934" b="32800"/>
          <a:stretch/>
        </p:blipFill>
        <p:spPr bwMode="auto">
          <a:xfrm>
            <a:off x="232292" y="133350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6966857" y="6125029"/>
            <a:ext cx="2177143" cy="732971"/>
            <a:chOff x="4661126" y="3874697"/>
            <a:chExt cx="3629025" cy="118498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/>
            <a:srcRect b="22728"/>
            <a:stretch/>
          </p:blipFill>
          <p:spPr>
            <a:xfrm>
              <a:off x="4661126" y="3874697"/>
              <a:ext cx="3629025" cy="118498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17464" y="4542399"/>
              <a:ext cx="3104515" cy="4868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/>
            <a:srcRect l="12059" t="61930" r="41484" b="25855"/>
            <a:stretch/>
          </p:blipFill>
          <p:spPr>
            <a:xfrm>
              <a:off x="4721632" y="4593872"/>
              <a:ext cx="1685926" cy="1873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/>
            <a:srcRect l="58661" t="63276" b="26165"/>
            <a:stretch/>
          </p:blipFill>
          <p:spPr>
            <a:xfrm>
              <a:off x="4789804" y="4756748"/>
              <a:ext cx="1500187" cy="16192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36236" y="4593872"/>
              <a:ext cx="1552575" cy="381000"/>
            </a:xfrm>
            <a:prstGeom prst="rect">
              <a:avLst/>
            </a:prstGeom>
          </p:spPr>
        </p:pic>
      </p:grpSp>
      <p:sp>
        <p:nvSpPr>
          <p:cNvPr id="27" name="Title 1"/>
          <p:cNvSpPr txBox="1">
            <a:spLocks/>
          </p:cNvSpPr>
          <p:nvPr/>
        </p:nvSpPr>
        <p:spPr>
          <a:xfrm>
            <a:off x="0" y="0"/>
            <a:ext cx="91440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algn="ctr"/>
            <a:r>
              <a:rPr lang="en-CA" kern="0" dirty="0" smtClean="0"/>
              <a:t>AutoCAD</a:t>
            </a:r>
            <a:r>
              <a:rPr lang="en-CA" kern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CA" kern="0" dirty="0" smtClean="0"/>
              <a:t>Detective: </a:t>
            </a:r>
            <a:br>
              <a:rPr lang="en-CA" kern="0" dirty="0" smtClean="0"/>
            </a:br>
            <a:r>
              <a:rPr lang="en-CA" kern="0" dirty="0" smtClean="0"/>
              <a:t>Whose Line is it Anyway</a:t>
            </a:r>
            <a:endParaRPr lang="en-CA" kern="0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545828" y="1942841"/>
            <a:ext cx="796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BCIT using </a:t>
            </a:r>
            <a:r>
              <a:rPr lang="en-CA" i="1" dirty="0" smtClean="0"/>
              <a:t>“</a:t>
            </a:r>
            <a:r>
              <a:rPr lang="en-CA" i="1" dirty="0" err="1" smtClean="0"/>
              <a:t>NoCheat</a:t>
            </a:r>
            <a:r>
              <a:rPr lang="en-CA" i="1" dirty="0" smtClean="0"/>
              <a:t>”</a:t>
            </a:r>
            <a:r>
              <a:rPr lang="en-CA" dirty="0" smtClean="0"/>
              <a:t> </a:t>
            </a:r>
            <a:r>
              <a:rPr lang="en-CA" dirty="0" err="1" smtClean="0"/>
              <a:t>AutoLISP</a:t>
            </a:r>
            <a:r>
              <a:rPr lang="en-CA" dirty="0" smtClean="0"/>
              <a:t> routine		 (Author: Bill Fane – BCIT)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545828" y="2387687"/>
            <a:ext cx="479496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Silently Adds invisible tags to every Object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 smtClean="0"/>
              <a:t>Login Name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 smtClean="0"/>
              <a:t>Time/Date of Object(s) Creation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 smtClean="0"/>
              <a:t>Includes Layers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 smtClean="0"/>
              <a:t>Includes Block Definitions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 smtClean="0"/>
              <a:t>Never tags same objects twice</a:t>
            </a:r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545828" y="5444718"/>
            <a:ext cx="51924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Distinguishes between Instructors vs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Instructor = (Read/Write)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Student =    (Read Only)</a:t>
            </a:r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545828" y="4188681"/>
            <a:ext cx="5064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On </a:t>
            </a:r>
            <a:r>
              <a:rPr lang="en-CA" dirty="0" err="1" smtClean="0"/>
              <a:t>Startup</a:t>
            </a:r>
            <a:r>
              <a:rPr lang="en-CA" dirty="0" smtClean="0"/>
              <a:t>&gt; Opens DWG &amp; Scans Objects &gt;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   Generates List of Login Names</a:t>
            </a:r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545828" y="4835012"/>
            <a:ext cx="503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If two or more Login Tags – </a:t>
            </a:r>
            <a:r>
              <a:rPr lang="en-CA" dirty="0" smtClean="0">
                <a:solidFill>
                  <a:srgbClr val="FF0000"/>
                </a:solidFill>
              </a:rPr>
              <a:t>Generates Alert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91250" y="4533503"/>
            <a:ext cx="485775" cy="203473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5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40238" y="2757019"/>
            <a:ext cx="2617258" cy="1132562"/>
            <a:chOff x="5952549" y="2617701"/>
            <a:chExt cx="2617258" cy="939426"/>
          </a:xfrm>
        </p:grpSpPr>
        <p:grpSp>
          <p:nvGrpSpPr>
            <p:cNvPr id="9" name="Group 8"/>
            <p:cNvGrpSpPr/>
            <p:nvPr/>
          </p:nvGrpSpPr>
          <p:grpSpPr>
            <a:xfrm>
              <a:off x="5952549" y="2617701"/>
              <a:ext cx="2617258" cy="930200"/>
              <a:chOff x="5897418" y="2897896"/>
              <a:chExt cx="2617258" cy="93020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5897418" y="2897896"/>
                <a:ext cx="2617258" cy="930200"/>
                <a:chOff x="6385358" y="1521015"/>
                <a:chExt cx="2617258" cy="930200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87255"/>
                <a:stretch/>
              </p:blipFill>
              <p:spPr>
                <a:xfrm>
                  <a:off x="6385358" y="1521015"/>
                  <a:ext cx="2617258" cy="168905"/>
                </a:xfrm>
                <a:prstGeom prst="rect">
                  <a:avLst/>
                </a:prstGeom>
                <a:ln w="25400">
                  <a:noFill/>
                </a:ln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8268" b="44709"/>
                <a:stretch/>
              </p:blipFill>
              <p:spPr>
                <a:xfrm>
                  <a:off x="6385358" y="1690503"/>
                  <a:ext cx="2617258" cy="358141"/>
                </a:xfrm>
                <a:prstGeom prst="rect">
                  <a:avLst/>
                </a:prstGeom>
                <a:ln w="25400">
                  <a:noFill/>
                </a:ln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57592" b="28034"/>
                <a:stretch/>
              </p:blipFill>
              <p:spPr>
                <a:xfrm>
                  <a:off x="6385358" y="2049779"/>
                  <a:ext cx="2617258" cy="190501"/>
                </a:xfrm>
                <a:prstGeom prst="rect">
                  <a:avLst/>
                </a:prstGeom>
                <a:ln w="25400">
                  <a:noFill/>
                </a:ln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84040"/>
                <a:stretch/>
              </p:blipFill>
              <p:spPr>
                <a:xfrm>
                  <a:off x="6385358" y="2239690"/>
                  <a:ext cx="2617258" cy="211525"/>
                </a:xfrm>
                <a:prstGeom prst="rect">
                  <a:avLst/>
                </a:prstGeom>
                <a:ln w="25400">
                  <a:noFill/>
                </a:ln>
              </p:spPr>
            </p:pic>
          </p:grpSp>
          <p:grpSp>
            <p:nvGrpSpPr>
              <p:cNvPr id="4" name="Group 3"/>
              <p:cNvGrpSpPr/>
              <p:nvPr/>
            </p:nvGrpSpPr>
            <p:grpSpPr>
              <a:xfrm>
                <a:off x="5913223" y="3108958"/>
                <a:ext cx="2601453" cy="510541"/>
                <a:chOff x="5138057" y="3325854"/>
                <a:chExt cx="3657600" cy="780547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 rotWithShape="1">
                <a:blip r:embed="rId8"/>
                <a:srcRect t="31739" b="29423"/>
                <a:stretch/>
              </p:blipFill>
              <p:spPr>
                <a:xfrm>
                  <a:off x="5138057" y="3325854"/>
                  <a:ext cx="3657600" cy="780547"/>
                </a:xfrm>
                <a:prstGeom prst="rect">
                  <a:avLst/>
                </a:prstGeom>
                <a:ln w="25400">
                  <a:noFill/>
                </a:ln>
              </p:spPr>
            </p:pic>
            <p:sp>
              <p:nvSpPr>
                <p:cNvPr id="3" name="Rectangle 2"/>
                <p:cNvSpPr/>
                <p:nvPr/>
              </p:nvSpPr>
              <p:spPr>
                <a:xfrm>
                  <a:off x="5657850" y="3490913"/>
                  <a:ext cx="344746" cy="119062"/>
                </a:xfrm>
                <a:prstGeom prst="rect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50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50800" dist="38100" dir="5400000" rotWithShape="0">
                        <a:srgbClr val="000000"/>
                      </a:outerShdw>
                    </a:effectLst>
                    <a:uFillTx/>
                    <a:latin typeface="+mn-lt"/>
                    <a:ea typeface="+mn-ea"/>
                    <a:cs typeface="+mn-cs"/>
                    <a:sym typeface="Helvetica Neue Light"/>
                  </a:endParaRPr>
                </a:p>
              </p:txBody>
            </p:sp>
          </p:grpSp>
        </p:grpSp>
        <p:sp>
          <p:nvSpPr>
            <p:cNvPr id="42" name="Rectangle 41"/>
            <p:cNvSpPr/>
            <p:nvPr/>
          </p:nvSpPr>
          <p:spPr>
            <a:xfrm>
              <a:off x="5952549" y="2619639"/>
              <a:ext cx="2617258" cy="937488"/>
            </a:xfrm>
            <a:prstGeom prst="rect">
              <a:avLst/>
            </a:prstGeom>
            <a:noFill/>
            <a:ln w="25400" cap="flat">
              <a:solidFill>
                <a:srgbClr val="00B05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A" sz="5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4214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10" presetClass="entr" presetSubtype="0" repeatCount="4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66857" y="6125029"/>
            <a:ext cx="2177143" cy="732971"/>
            <a:chOff x="4661126" y="3874697"/>
            <a:chExt cx="3629025" cy="11849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b="22728"/>
            <a:stretch/>
          </p:blipFill>
          <p:spPr>
            <a:xfrm>
              <a:off x="4661126" y="3874697"/>
              <a:ext cx="3629025" cy="11849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7464" y="4542399"/>
              <a:ext cx="3104515" cy="4868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2059" t="61930" r="41484" b="25855"/>
            <a:stretch/>
          </p:blipFill>
          <p:spPr>
            <a:xfrm>
              <a:off x="4721632" y="4593872"/>
              <a:ext cx="1685926" cy="1873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58661" t="63276" b="26165"/>
            <a:stretch/>
          </p:blipFill>
          <p:spPr>
            <a:xfrm>
              <a:off x="4789804" y="4756748"/>
              <a:ext cx="1500187" cy="1619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6236" y="4593872"/>
              <a:ext cx="1552575" cy="381000"/>
            </a:xfrm>
            <a:prstGeom prst="rect">
              <a:avLst/>
            </a:prstGeom>
          </p:spPr>
        </p:pic>
      </p:grpSp>
      <p:pic>
        <p:nvPicPr>
          <p:cNvPr id="13" name="Picture 2" descr="Image result for bcit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33067" r="32934" b="32800"/>
          <a:stretch/>
        </p:blipFill>
        <p:spPr bwMode="auto">
          <a:xfrm>
            <a:off x="232292" y="133350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algn="ctr"/>
            <a:r>
              <a:rPr lang="en-CA" kern="0" dirty="0" smtClean="0"/>
              <a:t>AutoCAD</a:t>
            </a:r>
            <a:r>
              <a:rPr lang="en-CA" kern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CA" kern="0" dirty="0" smtClean="0"/>
              <a:t>Detective: </a:t>
            </a:r>
            <a:br>
              <a:rPr lang="en-CA" kern="0" dirty="0" smtClean="0"/>
            </a:br>
            <a:r>
              <a:rPr lang="en-CA" kern="0" dirty="0" smtClean="0"/>
              <a:t>Whose Line is it Anyway</a:t>
            </a:r>
            <a:endParaRPr lang="en-CA" kern="0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092" y="1615440"/>
            <a:ext cx="7046690" cy="448056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263371" y="3227222"/>
            <a:ext cx="2617258" cy="1121439"/>
            <a:chOff x="5897418" y="2897896"/>
            <a:chExt cx="2617258" cy="930200"/>
          </a:xfrm>
        </p:grpSpPr>
        <p:grpSp>
          <p:nvGrpSpPr>
            <p:cNvPr id="19" name="Group 18"/>
            <p:cNvGrpSpPr/>
            <p:nvPr/>
          </p:nvGrpSpPr>
          <p:grpSpPr>
            <a:xfrm>
              <a:off x="5897418" y="2897896"/>
              <a:ext cx="2617258" cy="930200"/>
              <a:chOff x="6385358" y="1521015"/>
              <a:chExt cx="2617258" cy="930200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8"/>
              <a:srcRect b="87255"/>
              <a:stretch/>
            </p:blipFill>
            <p:spPr>
              <a:xfrm>
                <a:off x="6385358" y="1521015"/>
                <a:ext cx="2617258" cy="168905"/>
              </a:xfrm>
              <a:prstGeom prst="rect">
                <a:avLst/>
              </a:prstGeom>
              <a:ln w="25400">
                <a:noFill/>
              </a:ln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8"/>
              <a:srcRect t="28268" b="44709"/>
              <a:stretch/>
            </p:blipFill>
            <p:spPr>
              <a:xfrm>
                <a:off x="6385358" y="1690503"/>
                <a:ext cx="2617258" cy="358141"/>
              </a:xfrm>
              <a:prstGeom prst="rect">
                <a:avLst/>
              </a:prstGeom>
              <a:ln w="25400">
                <a:noFill/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8"/>
              <a:srcRect t="57592" b="28034"/>
              <a:stretch/>
            </p:blipFill>
            <p:spPr>
              <a:xfrm>
                <a:off x="6385358" y="2049779"/>
                <a:ext cx="2617258" cy="190501"/>
              </a:xfrm>
              <a:prstGeom prst="rect">
                <a:avLst/>
              </a:prstGeom>
              <a:ln w="25400">
                <a:noFill/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/>
              <a:srcRect t="84040"/>
              <a:stretch/>
            </p:blipFill>
            <p:spPr>
              <a:xfrm>
                <a:off x="6385358" y="2239690"/>
                <a:ext cx="2617258" cy="211525"/>
              </a:xfrm>
              <a:prstGeom prst="rect">
                <a:avLst/>
              </a:prstGeom>
              <a:ln w="25400">
                <a:noFill/>
              </a:ln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5913223" y="3108958"/>
              <a:ext cx="2601453" cy="510541"/>
              <a:chOff x="5138057" y="3325854"/>
              <a:chExt cx="3657600" cy="780547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9"/>
              <a:srcRect t="31739" b="29423"/>
              <a:stretch/>
            </p:blipFill>
            <p:spPr>
              <a:xfrm>
                <a:off x="5138057" y="3325854"/>
                <a:ext cx="3657600" cy="780547"/>
              </a:xfrm>
              <a:prstGeom prst="rect">
                <a:avLst/>
              </a:prstGeom>
              <a:ln w="25400">
                <a:noFill/>
              </a:ln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5657850" y="3490913"/>
                <a:ext cx="344746" cy="119062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CA" sz="5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50800" dist="38100" dir="5400000" rotWithShape="0">
                      <a:srgbClr val="000000"/>
                    </a:outerShdw>
                  </a:effectLst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1045092" y="6258478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FF0000"/>
                </a:solidFill>
              </a:rPr>
              <a:t>But is it really theirs? </a:t>
            </a:r>
            <a:r>
              <a:rPr lang="en-CA" dirty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r>
              <a:rPr lang="en-CA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  </a:t>
            </a:r>
            <a:r>
              <a:rPr lang="en-CA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6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45092" y="1613611"/>
            <a:ext cx="7046690" cy="4484217"/>
            <a:chOff x="1045092" y="1613611"/>
            <a:chExt cx="7046690" cy="44842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092" y="1613611"/>
              <a:ext cx="7046690" cy="4484217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536156" y="1633538"/>
              <a:ext cx="197644" cy="6667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A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66863" y="5976938"/>
              <a:ext cx="233362" cy="6667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A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66857" y="6125029"/>
            <a:ext cx="2177143" cy="732971"/>
            <a:chOff x="4661126" y="3874697"/>
            <a:chExt cx="3629025" cy="11849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b="22728"/>
            <a:stretch/>
          </p:blipFill>
          <p:spPr>
            <a:xfrm>
              <a:off x="4661126" y="3874697"/>
              <a:ext cx="3629025" cy="11849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7464" y="4542399"/>
              <a:ext cx="3104515" cy="4868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12059" t="61930" r="41484" b="25855"/>
            <a:stretch/>
          </p:blipFill>
          <p:spPr>
            <a:xfrm>
              <a:off x="4721632" y="4593872"/>
              <a:ext cx="1685926" cy="1873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58661" t="63276" b="26165"/>
            <a:stretch/>
          </p:blipFill>
          <p:spPr>
            <a:xfrm>
              <a:off x="4789804" y="4756748"/>
              <a:ext cx="1500187" cy="1619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36236" y="4593872"/>
              <a:ext cx="1552575" cy="381000"/>
            </a:xfrm>
            <a:prstGeom prst="rect">
              <a:avLst/>
            </a:prstGeom>
          </p:spPr>
        </p:pic>
      </p:grpSp>
      <p:pic>
        <p:nvPicPr>
          <p:cNvPr id="13" name="Picture 2" descr="Image result for bcit log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33067" r="32934" b="32800"/>
          <a:stretch/>
        </p:blipFill>
        <p:spPr bwMode="auto">
          <a:xfrm>
            <a:off x="232292" y="133350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algn="ctr"/>
            <a:r>
              <a:rPr lang="en-CA" kern="0" dirty="0" smtClean="0"/>
              <a:t>AutoCAD</a:t>
            </a:r>
            <a:r>
              <a:rPr lang="en-CA" kern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CA" kern="0" dirty="0" smtClean="0"/>
              <a:t>Detective: </a:t>
            </a:r>
            <a:br>
              <a:rPr lang="en-CA" kern="0" dirty="0" smtClean="0"/>
            </a:br>
            <a:r>
              <a:rPr lang="en-CA" kern="0" dirty="0" smtClean="0"/>
              <a:t>Whose Line is it Anyway</a:t>
            </a:r>
            <a:endParaRPr lang="en-CA" kern="0" baseline="30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895600" y="2844798"/>
            <a:ext cx="3430144" cy="2019302"/>
            <a:chOff x="5940238" y="4247996"/>
            <a:chExt cx="2617258" cy="930200"/>
          </a:xfrm>
        </p:grpSpPr>
        <p:grpSp>
          <p:nvGrpSpPr>
            <p:cNvPr id="34" name="Group 33"/>
            <p:cNvGrpSpPr/>
            <p:nvPr/>
          </p:nvGrpSpPr>
          <p:grpSpPr>
            <a:xfrm>
              <a:off x="5940238" y="4247996"/>
              <a:ext cx="2617258" cy="930200"/>
              <a:chOff x="6385358" y="1521015"/>
              <a:chExt cx="2617258" cy="930200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8"/>
              <a:srcRect b="87255"/>
              <a:stretch/>
            </p:blipFill>
            <p:spPr>
              <a:xfrm>
                <a:off x="6385358" y="1521015"/>
                <a:ext cx="2617258" cy="168905"/>
              </a:xfrm>
              <a:prstGeom prst="rect">
                <a:avLst/>
              </a:prstGeom>
              <a:ln w="25400">
                <a:noFill/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8"/>
              <a:srcRect t="28268" b="44709"/>
              <a:stretch/>
            </p:blipFill>
            <p:spPr>
              <a:xfrm>
                <a:off x="6385358" y="1690503"/>
                <a:ext cx="2617258" cy="359275"/>
              </a:xfrm>
              <a:prstGeom prst="rect">
                <a:avLst/>
              </a:prstGeom>
              <a:ln w="25400">
                <a:noFill/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8"/>
              <a:srcRect t="57592" b="28034"/>
              <a:stretch/>
            </p:blipFill>
            <p:spPr>
              <a:xfrm>
                <a:off x="6385358" y="2049779"/>
                <a:ext cx="2617258" cy="190501"/>
              </a:xfrm>
              <a:prstGeom prst="rect">
                <a:avLst/>
              </a:prstGeom>
              <a:ln w="25400">
                <a:noFill/>
              </a:ln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8"/>
              <a:srcRect t="84040"/>
              <a:stretch/>
            </p:blipFill>
            <p:spPr>
              <a:xfrm>
                <a:off x="6385358" y="2239690"/>
                <a:ext cx="2617258" cy="211525"/>
              </a:xfrm>
              <a:prstGeom prst="rect">
                <a:avLst/>
              </a:prstGeom>
              <a:ln w="25400">
                <a:noFill/>
              </a:ln>
            </p:spPr>
          </p:pic>
        </p:grpSp>
        <p:sp>
          <p:nvSpPr>
            <p:cNvPr id="32" name="Rectangle 31"/>
            <p:cNvSpPr/>
            <p:nvPr/>
          </p:nvSpPr>
          <p:spPr>
            <a:xfrm>
              <a:off x="6298674" y="4549610"/>
              <a:ext cx="245199" cy="9388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A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298673" y="4643089"/>
              <a:ext cx="245199" cy="9388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A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210166" y="3487738"/>
            <a:ext cx="636650" cy="430090"/>
          </a:xfrm>
          <a:prstGeom prst="rect">
            <a:avLst/>
          </a:prstGeom>
          <a:solidFill>
            <a:srgbClr val="FFFF00">
              <a:alpha val="38000"/>
            </a:srgbClr>
          </a:solidFill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5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3192" y="2556023"/>
            <a:ext cx="4512065" cy="30108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45092" y="6258478"/>
            <a:ext cx="5568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FF0000"/>
                </a:solidFill>
              </a:rPr>
              <a:t>A FINAL EXAM – imported as BLOCK (exploded)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repeatCount="4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4848976" y="3898821"/>
            <a:ext cx="3095078" cy="2150070"/>
            <a:chOff x="4848977" y="3915742"/>
            <a:chExt cx="3095078" cy="2150070"/>
          </a:xfrm>
        </p:grpSpPr>
        <p:grpSp>
          <p:nvGrpSpPr>
            <p:cNvPr id="28" name="Group 27"/>
            <p:cNvGrpSpPr/>
            <p:nvPr/>
          </p:nvGrpSpPr>
          <p:grpSpPr>
            <a:xfrm>
              <a:off x="4848977" y="4010167"/>
              <a:ext cx="3095078" cy="2055645"/>
              <a:chOff x="4836300" y="3930827"/>
              <a:chExt cx="3130679" cy="2096009"/>
            </a:xfrm>
          </p:grpSpPr>
          <p:pic>
            <p:nvPicPr>
              <p:cNvPr id="19" name="Picture 18"/>
              <p:cNvPicPr/>
              <p:nvPr/>
            </p:nvPicPr>
            <p:blipFill rotWithShape="1">
              <a:blip r:embed="rId3"/>
              <a:srcRect l="49537" t="48650" r="10031" b="3201"/>
              <a:stretch/>
            </p:blipFill>
            <p:spPr>
              <a:xfrm>
                <a:off x="4836300" y="3930827"/>
                <a:ext cx="3130679" cy="2096009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7268282" y="5334890"/>
                <a:ext cx="576915" cy="29858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CA" sz="5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50800" dist="38100" dir="5400000" rotWithShape="0">
                      <a:srgbClr val="000000"/>
                    </a:outerShdw>
                  </a:effectLst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848977" y="3915742"/>
              <a:ext cx="1999692" cy="225703"/>
              <a:chOff x="4836300" y="1737454"/>
              <a:chExt cx="1924050" cy="225703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6300" y="1763132"/>
                <a:ext cx="1924050" cy="200025"/>
              </a:xfrm>
              <a:prstGeom prst="rect">
                <a:avLst/>
              </a:prstGeom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5157159" y="1737454"/>
                <a:ext cx="1531797" cy="2257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8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Neue Light"/>
                  </a:rPr>
                  <a:t>NC-LIST !</a:t>
                </a:r>
                <a:r>
                  <a:rPr kumimoji="0" lang="en-CA" sz="800" b="1" i="0" u="none" strike="noStrike" cap="none" spc="0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Neue Light"/>
                  </a:rPr>
                  <a:t>StudentB</a:t>
                </a:r>
                <a:r>
                  <a:rPr kumimoji="0" lang="en-CA" sz="8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Neue Light"/>
                  </a:rPr>
                  <a:t>               </a:t>
                </a:r>
                <a:endParaRPr kumimoji="0" lang="en-CA" sz="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Light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6966857" y="6125029"/>
            <a:ext cx="2177143" cy="732971"/>
            <a:chOff x="4661126" y="3874697"/>
            <a:chExt cx="3629025" cy="11849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b="22728"/>
            <a:stretch/>
          </p:blipFill>
          <p:spPr>
            <a:xfrm>
              <a:off x="4661126" y="3874697"/>
              <a:ext cx="3629025" cy="11849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17464" y="4542399"/>
              <a:ext cx="3104515" cy="4868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12059" t="61930" r="41484" b="25855"/>
            <a:stretch/>
          </p:blipFill>
          <p:spPr>
            <a:xfrm>
              <a:off x="4721632" y="4593872"/>
              <a:ext cx="1685926" cy="1873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58661" t="63276" b="26165"/>
            <a:stretch/>
          </p:blipFill>
          <p:spPr>
            <a:xfrm>
              <a:off x="4789804" y="4756748"/>
              <a:ext cx="1500187" cy="1619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36236" y="4593872"/>
              <a:ext cx="1552575" cy="381000"/>
            </a:xfrm>
            <a:prstGeom prst="rect">
              <a:avLst/>
            </a:prstGeom>
          </p:spPr>
        </p:pic>
      </p:grpSp>
      <p:pic>
        <p:nvPicPr>
          <p:cNvPr id="13" name="Picture 2" descr="Image result for bcit log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33067" r="32934" b="32800"/>
          <a:stretch/>
        </p:blipFill>
        <p:spPr bwMode="auto">
          <a:xfrm>
            <a:off x="232292" y="133350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algn="ctr"/>
            <a:r>
              <a:rPr lang="en-CA" kern="0" dirty="0" smtClean="0"/>
              <a:t>AutoCAD</a:t>
            </a:r>
            <a:r>
              <a:rPr lang="en-CA" kern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CA" kern="0" dirty="0" smtClean="0"/>
              <a:t>Detective: </a:t>
            </a:r>
            <a:br>
              <a:rPr lang="en-CA" kern="0" dirty="0" smtClean="0"/>
            </a:br>
            <a:r>
              <a:rPr lang="en-CA" kern="0" dirty="0" smtClean="0"/>
              <a:t>Whose Line is it Anyway</a:t>
            </a:r>
            <a:endParaRPr lang="en-CA" kern="0" baseline="30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69875" y="1613611"/>
            <a:ext cx="3853543" cy="4403407"/>
            <a:chOff x="457199" y="1847850"/>
            <a:chExt cx="3853543" cy="4403407"/>
          </a:xfrm>
        </p:grpSpPr>
        <p:grpSp>
          <p:nvGrpSpPr>
            <p:cNvPr id="3" name="Group 2"/>
            <p:cNvGrpSpPr/>
            <p:nvPr/>
          </p:nvGrpSpPr>
          <p:grpSpPr>
            <a:xfrm>
              <a:off x="457199" y="1847850"/>
              <a:ext cx="3853543" cy="4403407"/>
              <a:chOff x="457199" y="1847850"/>
              <a:chExt cx="3853543" cy="4403407"/>
            </a:xfrm>
          </p:grpSpPr>
          <p:pic>
            <p:nvPicPr>
              <p:cNvPr id="15" name="Picture 14"/>
              <p:cNvPicPr/>
              <p:nvPr/>
            </p:nvPicPr>
            <p:blipFill rotWithShape="1">
              <a:blip r:embed="rId3"/>
              <a:srcRect t="14708" r="53704"/>
              <a:stretch/>
            </p:blipFill>
            <p:spPr>
              <a:xfrm>
                <a:off x="457199" y="1847850"/>
                <a:ext cx="3853543" cy="4403407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1207302" y="4904059"/>
                <a:ext cx="432820" cy="217318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CA" sz="5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50800" dist="38100" dir="5400000" rotWithShape="0">
                      <a:srgbClr val="000000"/>
                    </a:outerShdw>
                  </a:effectLst>
                  <a:uFillTx/>
                  <a:latin typeface="+mn-lt"/>
                  <a:ea typeface="+mn-ea"/>
                  <a:cs typeface="+mn-cs"/>
                  <a:sym typeface="Helvetica Neue Light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3286125" y="3652269"/>
              <a:ext cx="459823" cy="2985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A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836300" y="1708411"/>
            <a:ext cx="2012368" cy="2093417"/>
            <a:chOff x="4836300" y="1737454"/>
            <a:chExt cx="2012368" cy="2093417"/>
          </a:xfrm>
        </p:grpSpPr>
        <p:pic>
          <p:nvPicPr>
            <p:cNvPr id="18" name="Picture 17"/>
            <p:cNvPicPr/>
            <p:nvPr/>
          </p:nvPicPr>
          <p:blipFill rotWithShape="1">
            <a:blip r:embed="rId3"/>
            <a:srcRect l="50154" t="2301" r="24074" b="56975"/>
            <a:stretch/>
          </p:blipFill>
          <p:spPr>
            <a:xfrm>
              <a:off x="4864413" y="2011789"/>
              <a:ext cx="1984255" cy="1819082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4836300" y="1737454"/>
              <a:ext cx="2012368" cy="225703"/>
              <a:chOff x="4836300" y="1737454"/>
              <a:chExt cx="1924050" cy="22570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6300" y="1763132"/>
                <a:ext cx="1924050" cy="200025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5157159" y="1737454"/>
                <a:ext cx="1531797" cy="2257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8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Neue Light"/>
                  </a:rPr>
                  <a:t>NC-LIST !</a:t>
                </a:r>
                <a:r>
                  <a:rPr kumimoji="0" lang="en-CA" sz="800" b="1" i="0" u="none" strike="noStrike" cap="none" spc="0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Neue Light"/>
                  </a:rPr>
                  <a:t>StudentA</a:t>
                </a:r>
                <a:r>
                  <a:rPr kumimoji="0" lang="en-CA" sz="8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Neue Light"/>
                  </a:rPr>
                  <a:t>               </a:t>
                </a:r>
                <a:endParaRPr kumimoji="0" lang="en-CA" sz="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Light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6857" y="2098464"/>
            <a:ext cx="1287439" cy="1245458"/>
            <a:chOff x="6966857" y="2127507"/>
            <a:chExt cx="1287439" cy="124545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66857" y="2127507"/>
              <a:ext cx="1287439" cy="1245458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7113272" y="2640041"/>
              <a:ext cx="294797" cy="8430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A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44053" y="4216877"/>
            <a:ext cx="1287438" cy="1250604"/>
            <a:chOff x="5279338" y="4233576"/>
            <a:chExt cx="1287438" cy="125060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79338" y="4233576"/>
              <a:ext cx="1287438" cy="125060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418600" y="4751480"/>
              <a:ext cx="282114" cy="8721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A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</p:grpSp>
      <p:cxnSp>
        <p:nvCxnSpPr>
          <p:cNvPr id="31" name="Straight Arrow Connector 30"/>
          <p:cNvCxnSpPr>
            <a:endCxn id="23" idx="1"/>
          </p:cNvCxnSpPr>
          <p:nvPr/>
        </p:nvCxnSpPr>
        <p:spPr>
          <a:xfrm>
            <a:off x="6186488" y="2695302"/>
            <a:ext cx="780369" cy="25891"/>
          </a:xfrm>
          <a:prstGeom prst="straightConnector1">
            <a:avLst/>
          </a:prstGeom>
          <a:noFill/>
          <a:ln w="127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Arrow Connector 36"/>
          <p:cNvCxnSpPr/>
          <p:nvPr/>
        </p:nvCxnSpPr>
        <p:spPr>
          <a:xfrm flipV="1">
            <a:off x="5856539" y="4847891"/>
            <a:ext cx="1187514" cy="39247"/>
          </a:xfrm>
          <a:prstGeom prst="straightConnector1">
            <a:avLst/>
          </a:prstGeom>
          <a:noFill/>
          <a:ln w="127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1" name="Group 50"/>
          <p:cNvGrpSpPr/>
          <p:nvPr/>
        </p:nvGrpSpPr>
        <p:grpSpPr>
          <a:xfrm>
            <a:off x="2878096" y="2658048"/>
            <a:ext cx="1998993" cy="2128782"/>
            <a:chOff x="2865420" y="2892287"/>
            <a:chExt cx="1998993" cy="2128782"/>
          </a:xfrm>
        </p:grpSpPr>
        <p:cxnSp>
          <p:nvCxnSpPr>
            <p:cNvPr id="41" name="Straight Arrow Connector 40"/>
            <p:cNvCxnSpPr>
              <a:endCxn id="18" idx="1"/>
            </p:cNvCxnSpPr>
            <p:nvPr/>
          </p:nvCxnSpPr>
          <p:spPr>
            <a:xfrm flipV="1">
              <a:off x="2865420" y="2892287"/>
              <a:ext cx="1998993" cy="123518"/>
            </a:xfrm>
            <a:prstGeom prst="straightConnector1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5" name="Straight Arrow Connector 44"/>
            <p:cNvCxnSpPr>
              <a:endCxn id="19" idx="1"/>
            </p:cNvCxnSpPr>
            <p:nvPr/>
          </p:nvCxnSpPr>
          <p:spPr>
            <a:xfrm>
              <a:off x="2865420" y="3015805"/>
              <a:ext cx="1983556" cy="2005264"/>
            </a:xfrm>
            <a:prstGeom prst="straightConnector1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2126" y="5015625"/>
            <a:ext cx="236538" cy="1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416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66857" y="6125029"/>
            <a:ext cx="2177143" cy="732971"/>
            <a:chOff x="4661126" y="3874697"/>
            <a:chExt cx="3629025" cy="11849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b="22728"/>
            <a:stretch/>
          </p:blipFill>
          <p:spPr>
            <a:xfrm>
              <a:off x="4661126" y="3874697"/>
              <a:ext cx="3629025" cy="11849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7464" y="4542399"/>
              <a:ext cx="3104515" cy="4868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2059" t="61930" r="41484" b="25855"/>
            <a:stretch/>
          </p:blipFill>
          <p:spPr>
            <a:xfrm>
              <a:off x="4721632" y="4593872"/>
              <a:ext cx="1685926" cy="1873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58661" t="63276" b="26165"/>
            <a:stretch/>
          </p:blipFill>
          <p:spPr>
            <a:xfrm>
              <a:off x="4789804" y="4756748"/>
              <a:ext cx="1500187" cy="1619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6236" y="4593872"/>
              <a:ext cx="1552575" cy="381000"/>
            </a:xfrm>
            <a:prstGeom prst="rect">
              <a:avLst/>
            </a:prstGeom>
          </p:spPr>
        </p:pic>
      </p:grpSp>
      <p:pic>
        <p:nvPicPr>
          <p:cNvPr id="13" name="Picture 2" descr="Image result for bcit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33067" r="32934" b="32800"/>
          <a:stretch/>
        </p:blipFill>
        <p:spPr bwMode="auto">
          <a:xfrm>
            <a:off x="232292" y="133350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algn="ctr"/>
            <a:r>
              <a:rPr lang="en-CA" kern="0" dirty="0" smtClean="0"/>
              <a:t>AutoCAD</a:t>
            </a:r>
            <a:r>
              <a:rPr lang="en-CA" kern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CA" kern="0" dirty="0" smtClean="0"/>
              <a:t>Detective: </a:t>
            </a:r>
            <a:br>
              <a:rPr lang="en-CA" kern="0" dirty="0" smtClean="0"/>
            </a:br>
            <a:r>
              <a:rPr lang="en-CA" kern="0" dirty="0" smtClean="0"/>
              <a:t>Whose Line is it Anyway</a:t>
            </a:r>
            <a:endParaRPr lang="en-CA" kern="0" baseline="30000" dirty="0"/>
          </a:p>
        </p:txBody>
      </p:sp>
      <p:sp>
        <p:nvSpPr>
          <p:cNvPr id="30" name="Rectangle 29"/>
          <p:cNvSpPr/>
          <p:nvPr/>
        </p:nvSpPr>
        <p:spPr>
          <a:xfrm>
            <a:off x="545828" y="1944925"/>
            <a:ext cx="7791557" cy="4555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 smtClean="0"/>
              <a:t>All Computer Lab CAD machines must have it pre-installed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CA" sz="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 smtClean="0"/>
              <a:t>Each User must have unique Username (BEST in NETWORK)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CA" sz="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 smtClean="0"/>
              <a:t>Student Level Policies differ from Instructor Policies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CA" dirty="0" smtClean="0"/>
              <a:t>STUDENT: Network Drive Access that is Read-Alone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CA" dirty="0" smtClean="0"/>
              <a:t>INSTRUCTOR: Network Drive Access that is Read/Write</a:t>
            </a:r>
          </a:p>
          <a:p>
            <a:pPr lvl="3"/>
            <a:endParaRPr lang="en-CA" sz="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 smtClean="0"/>
              <a:t>Only works for Regular AutoCAD 20## and variants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CA" dirty="0" smtClean="0"/>
              <a:t>But trouble with C3D!!!!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CA" dirty="0" smtClean="0"/>
              <a:t>Does not work with LT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CA" sz="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 err="1" smtClean="0"/>
              <a:t>ITServices</a:t>
            </a:r>
            <a:r>
              <a:rPr lang="en-CA" dirty="0" smtClean="0"/>
              <a:t> </a:t>
            </a:r>
            <a:r>
              <a:rPr lang="en-CA" dirty="0"/>
              <a:t>builds a single CAD image/configures it.</a:t>
            </a:r>
            <a:endParaRPr lang="en-CA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CA" sz="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FF0000"/>
                </a:solidFill>
              </a:rPr>
              <a:t>USE TEMPLATE DWT files stored on NETWORK as SEED!</a:t>
            </a:r>
          </a:p>
          <a:p>
            <a:pPr lvl="2"/>
            <a:endParaRPr lang="en-CA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6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66857" y="6125029"/>
            <a:ext cx="2177143" cy="732971"/>
            <a:chOff x="4661126" y="3874697"/>
            <a:chExt cx="3629025" cy="11849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b="22728"/>
            <a:stretch/>
          </p:blipFill>
          <p:spPr>
            <a:xfrm>
              <a:off x="4661126" y="3874697"/>
              <a:ext cx="3629025" cy="11849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7464" y="4542399"/>
              <a:ext cx="3104515" cy="4868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2059" t="61930" r="41484" b="25855"/>
            <a:stretch/>
          </p:blipFill>
          <p:spPr>
            <a:xfrm>
              <a:off x="4721632" y="4593872"/>
              <a:ext cx="1685926" cy="1873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58661" t="63276" b="26165"/>
            <a:stretch/>
          </p:blipFill>
          <p:spPr>
            <a:xfrm>
              <a:off x="4789804" y="4756748"/>
              <a:ext cx="1500187" cy="1619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6236" y="4593872"/>
              <a:ext cx="1552575" cy="381000"/>
            </a:xfrm>
            <a:prstGeom prst="rect">
              <a:avLst/>
            </a:prstGeom>
          </p:spPr>
        </p:pic>
      </p:grpSp>
      <p:pic>
        <p:nvPicPr>
          <p:cNvPr id="13" name="Picture 2" descr="Image result for bcit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33067" r="32934" b="32800"/>
          <a:stretch/>
        </p:blipFill>
        <p:spPr bwMode="auto">
          <a:xfrm>
            <a:off x="232292" y="133350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algn="ctr"/>
            <a:r>
              <a:rPr lang="en-CA" kern="0" dirty="0" smtClean="0"/>
              <a:t>AutoCAD</a:t>
            </a:r>
            <a:r>
              <a:rPr lang="en-CA" kern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CA" kern="0" dirty="0" smtClean="0"/>
              <a:t>Detective: </a:t>
            </a:r>
            <a:br>
              <a:rPr lang="en-CA" kern="0" dirty="0" smtClean="0"/>
            </a:br>
            <a:r>
              <a:rPr lang="en-CA" kern="0" dirty="0" smtClean="0"/>
              <a:t>Whose Line is it Anyway</a:t>
            </a:r>
            <a:endParaRPr lang="en-CA" kern="0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39072" y="1809544"/>
            <a:ext cx="8501623" cy="1800739"/>
            <a:chOff x="779646" y="4186331"/>
            <a:chExt cx="8891434" cy="1868291"/>
          </a:xfrm>
        </p:grpSpPr>
        <p:grpSp>
          <p:nvGrpSpPr>
            <p:cNvPr id="2" name="Group 1"/>
            <p:cNvGrpSpPr/>
            <p:nvPr/>
          </p:nvGrpSpPr>
          <p:grpSpPr>
            <a:xfrm>
              <a:off x="909434" y="4285088"/>
              <a:ext cx="4344348" cy="1670777"/>
              <a:chOff x="1881586" y="3708170"/>
              <a:chExt cx="4344348" cy="167077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81586" y="3708170"/>
                <a:ext cx="943212" cy="78601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15298" y="3708170"/>
                <a:ext cx="943212" cy="78601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81586" y="4592937"/>
                <a:ext cx="943212" cy="78601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15298" y="4592937"/>
                <a:ext cx="943212" cy="786010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9010" y="3708170"/>
                <a:ext cx="943212" cy="78601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2722" y="3708170"/>
                <a:ext cx="943212" cy="78601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9010" y="4592937"/>
                <a:ext cx="943212" cy="786010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2722" y="4592937"/>
                <a:ext cx="943212" cy="786010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5454340" y="4338660"/>
              <a:ext cx="4216740" cy="957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dirty="0" smtClean="0"/>
                <a:t>CAD Lab – Student “Client” Machines</a:t>
              </a:r>
            </a:p>
            <a:p>
              <a:pPr algn="ctr"/>
              <a:r>
                <a:rPr lang="en-CA" dirty="0" smtClean="0"/>
                <a:t>Silently running </a:t>
              </a:r>
              <a:r>
                <a:rPr lang="en-CA" dirty="0" err="1" smtClean="0"/>
                <a:t>NoCheat</a:t>
              </a:r>
              <a:r>
                <a:rPr lang="en-CA" dirty="0" smtClean="0"/>
                <a:t> LISP 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CA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79646" y="4186331"/>
              <a:ext cx="4610501" cy="1868291"/>
            </a:xfrm>
            <a:prstGeom prst="rect">
              <a:avLst/>
            </a:prstGeom>
            <a:noFill/>
            <a:ln w="28575" cap="flat">
              <a:solidFill>
                <a:srgbClr val="00B0F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A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082118" y="4181096"/>
            <a:ext cx="560922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Network 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STUDENTS: </a:t>
            </a:r>
            <a:r>
              <a:rPr lang="en-CA" dirty="0" err="1" smtClean="0"/>
              <a:t>ReadOnly</a:t>
            </a:r>
            <a:endParaRPr lang="en-CA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INSTRUCTORS:  Read / Write Access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i="1" dirty="0" smtClean="0"/>
              <a:t>{Support Path}&gt; </a:t>
            </a:r>
            <a:r>
              <a:rPr lang="en-CA" i="1" dirty="0" err="1" smtClean="0"/>
              <a:t>NC.vlx</a:t>
            </a:r>
            <a:r>
              <a:rPr lang="en-CA" i="1" dirty="0" smtClean="0"/>
              <a:t> --- </a:t>
            </a:r>
            <a:r>
              <a:rPr lang="en-CA" dirty="0" err="1" smtClean="0"/>
              <a:t>NoCheat</a:t>
            </a:r>
            <a:r>
              <a:rPr lang="en-CA" dirty="0" smtClean="0"/>
              <a:t> LISP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DWT STORAGE  </a:t>
            </a:r>
            <a:endParaRPr lang="en-CA" dirty="0"/>
          </a:p>
        </p:txBody>
      </p:sp>
      <p:grpSp>
        <p:nvGrpSpPr>
          <p:cNvPr id="34" name="Group 33"/>
          <p:cNvGrpSpPr/>
          <p:nvPr/>
        </p:nvGrpSpPr>
        <p:grpSpPr>
          <a:xfrm>
            <a:off x="1697946" y="4044890"/>
            <a:ext cx="1310492" cy="1800739"/>
            <a:chOff x="5620215" y="4345914"/>
            <a:chExt cx="1310492" cy="180073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27439" y="4428612"/>
              <a:ext cx="1108517" cy="1670777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5620215" y="4345914"/>
              <a:ext cx="1310492" cy="1800739"/>
            </a:xfrm>
            <a:prstGeom prst="rect">
              <a:avLst/>
            </a:prstGeom>
            <a:noFill/>
            <a:ln w="28575" cap="flat">
              <a:solidFill>
                <a:srgbClr val="00B05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A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020354" y="2572841"/>
            <a:ext cx="38717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Must configure ACADDOC.LSP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Must set </a:t>
            </a:r>
            <a:r>
              <a:rPr lang="en-CA" i="1" dirty="0" smtClean="0"/>
              <a:t>{Support Path}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Must set </a:t>
            </a:r>
            <a:r>
              <a:rPr lang="en-CA" i="1" dirty="0" smtClean="0"/>
              <a:t>{Template Path}</a:t>
            </a:r>
            <a:r>
              <a:rPr lang="en-CA" dirty="0" smtClean="0"/>
              <a:t> (DWTs)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80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66857" y="6125029"/>
            <a:ext cx="2177143" cy="732971"/>
            <a:chOff x="4661126" y="3874697"/>
            <a:chExt cx="3629025" cy="11849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b="22728"/>
            <a:stretch/>
          </p:blipFill>
          <p:spPr>
            <a:xfrm>
              <a:off x="4661126" y="3874697"/>
              <a:ext cx="3629025" cy="11849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7464" y="4542399"/>
              <a:ext cx="3104515" cy="4868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2059" t="61930" r="41484" b="25855"/>
            <a:stretch/>
          </p:blipFill>
          <p:spPr>
            <a:xfrm>
              <a:off x="4721632" y="4593872"/>
              <a:ext cx="1685926" cy="1873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58661" t="63276" b="26165"/>
            <a:stretch/>
          </p:blipFill>
          <p:spPr>
            <a:xfrm>
              <a:off x="4789804" y="4756748"/>
              <a:ext cx="1500187" cy="1619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6236" y="4593872"/>
              <a:ext cx="1552575" cy="381000"/>
            </a:xfrm>
            <a:prstGeom prst="rect">
              <a:avLst/>
            </a:prstGeom>
          </p:spPr>
        </p:pic>
      </p:grpSp>
      <p:pic>
        <p:nvPicPr>
          <p:cNvPr id="13" name="Picture 2" descr="Image result for bcit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33067" r="32934" b="32800"/>
          <a:stretch/>
        </p:blipFill>
        <p:spPr bwMode="auto">
          <a:xfrm>
            <a:off x="232292" y="133350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algn="ctr"/>
            <a:r>
              <a:rPr lang="en-CA" kern="0" dirty="0" smtClean="0"/>
              <a:t>AutoCAD</a:t>
            </a:r>
            <a:r>
              <a:rPr lang="en-CA" kern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CA" kern="0" dirty="0" smtClean="0"/>
              <a:t>Detective: </a:t>
            </a:r>
            <a:br>
              <a:rPr lang="en-CA" kern="0" dirty="0" smtClean="0"/>
            </a:br>
            <a:r>
              <a:rPr lang="en-CA" kern="0" dirty="0" smtClean="0"/>
              <a:t>Whose Line is it Anyway</a:t>
            </a:r>
            <a:endParaRPr lang="en-CA" kern="0" baseline="30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231" y="3370665"/>
            <a:ext cx="901861" cy="75759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622799" y="1698174"/>
            <a:ext cx="7200536" cy="4317777"/>
            <a:chOff x="1622799" y="1798920"/>
            <a:chExt cx="7200536" cy="431777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22799" y="2524575"/>
              <a:ext cx="2585465" cy="45377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22799" y="3540805"/>
              <a:ext cx="2585465" cy="1794740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4598799" y="1798920"/>
              <a:ext cx="4224536" cy="4317777"/>
              <a:chOff x="3302823" y="1645451"/>
              <a:chExt cx="3452187" cy="3263189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10"/>
              <a:srcRect r="27913"/>
              <a:stretch/>
            </p:blipFill>
            <p:spPr>
              <a:xfrm>
                <a:off x="3302823" y="1645451"/>
                <a:ext cx="3452187" cy="3263189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11"/>
              <a:srcRect r="22218"/>
              <a:stretch/>
            </p:blipFill>
            <p:spPr>
              <a:xfrm>
                <a:off x="4834467" y="3896617"/>
                <a:ext cx="1916392" cy="279565"/>
              </a:xfrm>
              <a:prstGeom prst="rect">
                <a:avLst/>
              </a:prstGeom>
            </p:spPr>
          </p:pic>
        </p:grpSp>
      </p:grpSp>
      <p:sp>
        <p:nvSpPr>
          <p:cNvPr id="43" name="Rectangle 42"/>
          <p:cNvSpPr/>
          <p:nvPr/>
        </p:nvSpPr>
        <p:spPr>
          <a:xfrm>
            <a:off x="6711067" y="2782957"/>
            <a:ext cx="971881" cy="251280"/>
          </a:xfrm>
          <a:prstGeom prst="rect">
            <a:avLst/>
          </a:prstGeom>
          <a:solidFill>
            <a:srgbClr val="FFFF00">
              <a:alpha val="12000"/>
            </a:srgbClr>
          </a:solidFill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5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11067" y="4676865"/>
            <a:ext cx="1488716" cy="369914"/>
          </a:xfrm>
          <a:prstGeom prst="rect">
            <a:avLst/>
          </a:prstGeom>
          <a:solidFill>
            <a:srgbClr val="FFFF00">
              <a:alpha val="12000"/>
            </a:srgbClr>
          </a:solidFill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5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95236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66857" y="6125029"/>
            <a:ext cx="2177143" cy="732971"/>
            <a:chOff x="4661126" y="3874697"/>
            <a:chExt cx="3629025" cy="11849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b="22728"/>
            <a:stretch/>
          </p:blipFill>
          <p:spPr>
            <a:xfrm>
              <a:off x="4661126" y="3874697"/>
              <a:ext cx="3629025" cy="11849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7464" y="4542399"/>
              <a:ext cx="3104515" cy="4868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2059" t="61930" r="41484" b="25855"/>
            <a:stretch/>
          </p:blipFill>
          <p:spPr>
            <a:xfrm>
              <a:off x="4721632" y="4593872"/>
              <a:ext cx="1685926" cy="1873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58661" t="63276" b="26165"/>
            <a:stretch/>
          </p:blipFill>
          <p:spPr>
            <a:xfrm>
              <a:off x="4789804" y="4756748"/>
              <a:ext cx="1500187" cy="1619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6236" y="4593872"/>
              <a:ext cx="1552575" cy="381000"/>
            </a:xfrm>
            <a:prstGeom prst="rect">
              <a:avLst/>
            </a:prstGeom>
          </p:spPr>
        </p:pic>
      </p:grpSp>
      <p:pic>
        <p:nvPicPr>
          <p:cNvPr id="13" name="Picture 2" descr="Image result for bcit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33067" r="32934" b="32800"/>
          <a:stretch/>
        </p:blipFill>
        <p:spPr bwMode="auto">
          <a:xfrm>
            <a:off x="232292" y="133350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algn="ctr"/>
            <a:r>
              <a:rPr lang="en-CA" kern="0" dirty="0" smtClean="0"/>
              <a:t>AutoCAD</a:t>
            </a:r>
            <a:r>
              <a:rPr lang="en-CA" kern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CA" kern="0" dirty="0" smtClean="0"/>
              <a:t>Detective: </a:t>
            </a:r>
            <a:br>
              <a:rPr lang="en-CA" kern="0" dirty="0" smtClean="0"/>
            </a:br>
            <a:r>
              <a:rPr lang="en-CA" kern="0" dirty="0" smtClean="0"/>
              <a:t>Whose Line is it Anyway</a:t>
            </a:r>
            <a:endParaRPr lang="en-CA" kern="0" baseline="30000" dirty="0"/>
          </a:p>
        </p:txBody>
      </p:sp>
      <p:sp>
        <p:nvSpPr>
          <p:cNvPr id="15" name="Rectangle 14"/>
          <p:cNvSpPr/>
          <p:nvPr/>
        </p:nvSpPr>
        <p:spPr>
          <a:xfrm>
            <a:off x="1946136" y="1714500"/>
            <a:ext cx="567758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Network Location</a:t>
            </a:r>
          </a:p>
          <a:p>
            <a:r>
              <a:rPr lang="en-CA" dirty="0" smtClean="0"/>
              <a:t>	STUDENTS: </a:t>
            </a:r>
            <a:r>
              <a:rPr lang="en-CA" dirty="0" err="1" smtClean="0"/>
              <a:t>ReadOnly</a:t>
            </a:r>
            <a:endParaRPr lang="en-CA" dirty="0" smtClean="0"/>
          </a:p>
          <a:p>
            <a:r>
              <a:rPr lang="en-CA" dirty="0" smtClean="0"/>
              <a:t>	INSTRUCTORS:  Read / Write Access</a:t>
            </a:r>
          </a:p>
          <a:p>
            <a:r>
              <a:rPr lang="en-CA" dirty="0" smtClean="0"/>
              <a:t>		</a:t>
            </a:r>
            <a:r>
              <a:rPr lang="en-CA" i="1" dirty="0" smtClean="0"/>
              <a:t>{Support Path}&gt; </a:t>
            </a:r>
            <a:r>
              <a:rPr lang="en-CA" i="1" dirty="0" err="1" smtClean="0"/>
              <a:t>NC.vlx</a:t>
            </a:r>
            <a:r>
              <a:rPr lang="en-CA" i="1" dirty="0" smtClean="0"/>
              <a:t> --- </a:t>
            </a:r>
            <a:r>
              <a:rPr lang="en-CA" dirty="0" err="1" smtClean="0"/>
              <a:t>NoCheat</a:t>
            </a:r>
            <a:r>
              <a:rPr lang="en-CA" dirty="0" smtClean="0"/>
              <a:t> LISP</a:t>
            </a:r>
          </a:p>
          <a:p>
            <a:r>
              <a:rPr lang="en-CA" i="1" dirty="0" smtClean="0"/>
              <a:t>		{</a:t>
            </a:r>
            <a:r>
              <a:rPr lang="en-CA" i="1" dirty="0"/>
              <a:t>Support Path</a:t>
            </a:r>
            <a:r>
              <a:rPr lang="en-CA" i="1" dirty="0" smtClean="0"/>
              <a:t>} configured via </a:t>
            </a:r>
            <a:r>
              <a:rPr lang="en-CA" i="1" dirty="0" err="1" smtClean="0"/>
              <a:t>ACADDOC.lsp</a:t>
            </a:r>
            <a:endParaRPr lang="en-CA" dirty="0" smtClean="0"/>
          </a:p>
          <a:p>
            <a:r>
              <a:rPr lang="en-CA" dirty="0" smtClean="0"/>
              <a:t>	DWT STORAGE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231" y="2914071"/>
            <a:ext cx="1108517" cy="16707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6136" y="5636828"/>
            <a:ext cx="3929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USE A </a:t>
            </a:r>
            <a:r>
              <a:rPr lang="en-CA" dirty="0">
                <a:solidFill>
                  <a:srgbClr val="FF0000"/>
                </a:solidFill>
              </a:rPr>
              <a:t>TEMPLATE </a:t>
            </a:r>
            <a:r>
              <a:rPr lang="en-CA" dirty="0" smtClean="0">
                <a:solidFill>
                  <a:srgbClr val="FF0000"/>
                </a:solidFill>
              </a:rPr>
              <a:t>DWT file instead.</a:t>
            </a:r>
            <a:endParaRPr lang="en-C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8836" y="4234026"/>
            <a:ext cx="6381802" cy="12817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31167" y="2047220"/>
            <a:ext cx="5061833" cy="542521"/>
          </a:xfrm>
          <a:prstGeom prst="rect">
            <a:avLst/>
          </a:prstGeom>
          <a:solidFill>
            <a:srgbClr val="FFFF00">
              <a:alpha val="12000"/>
            </a:srgbClr>
          </a:solidFill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5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54222" y="3541984"/>
            <a:ext cx="6699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Determining the provenance of an CAD drawing begins before</a:t>
            </a:r>
          </a:p>
          <a:p>
            <a:r>
              <a:rPr lang="en-CA" dirty="0" smtClean="0"/>
              <a:t>a DWG is every created. Never Give a Student a </a:t>
            </a:r>
            <a:r>
              <a:rPr lang="en-CA" dirty="0"/>
              <a:t>s</a:t>
            </a:r>
            <a:r>
              <a:rPr lang="en-CA" dirty="0" smtClean="0"/>
              <a:t>tarter DWG.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36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66857" y="6125029"/>
            <a:ext cx="2177143" cy="732971"/>
            <a:chOff x="4661126" y="3874697"/>
            <a:chExt cx="3629025" cy="11849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b="22728"/>
            <a:stretch/>
          </p:blipFill>
          <p:spPr>
            <a:xfrm>
              <a:off x="4661126" y="3874697"/>
              <a:ext cx="3629025" cy="11849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7464" y="4542399"/>
              <a:ext cx="3104515" cy="4868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2059" t="61930" r="41484" b="25855"/>
            <a:stretch/>
          </p:blipFill>
          <p:spPr>
            <a:xfrm>
              <a:off x="4721632" y="4593872"/>
              <a:ext cx="1685926" cy="1873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58661" t="63276" b="26165"/>
            <a:stretch/>
          </p:blipFill>
          <p:spPr>
            <a:xfrm>
              <a:off x="4789804" y="4756748"/>
              <a:ext cx="1500187" cy="1619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6236" y="4593872"/>
              <a:ext cx="1552575" cy="381000"/>
            </a:xfrm>
            <a:prstGeom prst="rect">
              <a:avLst/>
            </a:prstGeom>
          </p:spPr>
        </p:pic>
      </p:grpSp>
      <p:pic>
        <p:nvPicPr>
          <p:cNvPr id="13" name="Picture 2" descr="Image result for bcit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33067" r="32934" b="32800"/>
          <a:stretch/>
        </p:blipFill>
        <p:spPr bwMode="auto">
          <a:xfrm>
            <a:off x="232292" y="133350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algn="ctr"/>
            <a:r>
              <a:rPr lang="en-CA" kern="0" dirty="0" smtClean="0"/>
              <a:t>AutoCAD</a:t>
            </a:r>
            <a:r>
              <a:rPr lang="en-CA" kern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CA" kern="0" dirty="0" smtClean="0"/>
              <a:t>Detective: </a:t>
            </a:r>
            <a:br>
              <a:rPr lang="en-CA" kern="0" dirty="0" smtClean="0"/>
            </a:br>
            <a:r>
              <a:rPr lang="en-CA" kern="0" dirty="0" smtClean="0"/>
              <a:t>Whose Line is it Anyway</a:t>
            </a:r>
            <a:endParaRPr lang="en-CA" kern="0" baseline="30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544483" y="3439145"/>
            <a:ext cx="6627381" cy="2497968"/>
            <a:chOff x="2395830" y="3710547"/>
            <a:chExt cx="6627381" cy="24979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/>
            <a:srcRect l="11559" t="6145" r="5912" b="9015"/>
            <a:stretch/>
          </p:blipFill>
          <p:spPr>
            <a:xfrm>
              <a:off x="4278087" y="4876362"/>
              <a:ext cx="2086425" cy="133215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/>
            <a:srcRect t="44224"/>
            <a:stretch/>
          </p:blipFill>
          <p:spPr>
            <a:xfrm>
              <a:off x="2395830" y="3710547"/>
              <a:ext cx="6627381" cy="977900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1242213" y="1675563"/>
            <a:ext cx="572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BCIT using </a:t>
            </a:r>
            <a:r>
              <a:rPr lang="en-CA" i="1" dirty="0" smtClean="0"/>
              <a:t>“</a:t>
            </a:r>
            <a:r>
              <a:rPr lang="en-CA" i="1" dirty="0" err="1" smtClean="0"/>
              <a:t>NoCheat</a:t>
            </a:r>
            <a:r>
              <a:rPr lang="en-CA" i="1" dirty="0" smtClean="0"/>
              <a:t>”</a:t>
            </a:r>
            <a:r>
              <a:rPr lang="en-CA" dirty="0" smtClean="0"/>
              <a:t> </a:t>
            </a:r>
            <a:r>
              <a:rPr lang="en-CA" dirty="0" err="1" smtClean="0"/>
              <a:t>AutoLISP</a:t>
            </a:r>
            <a:r>
              <a:rPr lang="en-CA" dirty="0" smtClean="0"/>
              <a:t> routine for years	</a:t>
            </a:r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1242213" y="2044895"/>
            <a:ext cx="56925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Positive Side effects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Decreased plagiarism in other related courses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Students master the fundamental skills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 smtClean="0"/>
              <a:t>Built CAD knowledge from first principals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938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66857" y="6125029"/>
            <a:ext cx="2177143" cy="732971"/>
            <a:chOff x="4661126" y="3874697"/>
            <a:chExt cx="3629025" cy="11849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b="22728"/>
            <a:stretch/>
          </p:blipFill>
          <p:spPr>
            <a:xfrm>
              <a:off x="4661126" y="3874697"/>
              <a:ext cx="3629025" cy="11849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7464" y="4542399"/>
              <a:ext cx="3104515" cy="4868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2059" t="61930" r="41484" b="25855"/>
            <a:stretch/>
          </p:blipFill>
          <p:spPr>
            <a:xfrm>
              <a:off x="4721632" y="4593872"/>
              <a:ext cx="1685926" cy="1873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58661" t="63276" b="26165"/>
            <a:stretch/>
          </p:blipFill>
          <p:spPr>
            <a:xfrm>
              <a:off x="4789804" y="4756748"/>
              <a:ext cx="1500187" cy="1619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6236" y="4593872"/>
              <a:ext cx="1552575" cy="381000"/>
            </a:xfrm>
            <a:prstGeom prst="rect">
              <a:avLst/>
            </a:prstGeom>
          </p:spPr>
        </p:pic>
      </p:grpSp>
      <p:pic>
        <p:nvPicPr>
          <p:cNvPr id="13" name="Picture 2" descr="Image result for bcit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33067" r="32934" b="32800"/>
          <a:stretch/>
        </p:blipFill>
        <p:spPr bwMode="auto">
          <a:xfrm>
            <a:off x="232292" y="133350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algn="ctr"/>
            <a:r>
              <a:rPr lang="en-CA" kern="0" dirty="0" smtClean="0"/>
              <a:t>AutoCAD</a:t>
            </a:r>
            <a:r>
              <a:rPr lang="en-CA" kern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CA" kern="0" dirty="0" smtClean="0"/>
              <a:t>Detective: </a:t>
            </a:r>
            <a:br>
              <a:rPr lang="en-CA" kern="0" dirty="0" smtClean="0"/>
            </a:br>
            <a:r>
              <a:rPr lang="en-CA" kern="0" dirty="0" smtClean="0"/>
              <a:t>Whose Line is it Anyway</a:t>
            </a:r>
            <a:endParaRPr lang="en-CA" kern="0" baseline="30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22487" t="11961" r="971" b="10652"/>
          <a:stretch/>
        </p:blipFill>
        <p:spPr>
          <a:xfrm>
            <a:off x="1689099" y="1434927"/>
            <a:ext cx="5905501" cy="24766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9099" y="3845128"/>
            <a:ext cx="5905501" cy="209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4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66857" y="6125029"/>
            <a:ext cx="2177143" cy="732971"/>
            <a:chOff x="4661126" y="3874697"/>
            <a:chExt cx="3629025" cy="11849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b="22728"/>
            <a:stretch/>
          </p:blipFill>
          <p:spPr>
            <a:xfrm>
              <a:off x="4661126" y="3874697"/>
              <a:ext cx="3629025" cy="11849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7464" y="4542399"/>
              <a:ext cx="3104515" cy="4868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2059" t="61930" r="41484" b="25855"/>
            <a:stretch/>
          </p:blipFill>
          <p:spPr>
            <a:xfrm>
              <a:off x="4721632" y="4593872"/>
              <a:ext cx="1685926" cy="1873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58661" t="63276" b="26165"/>
            <a:stretch/>
          </p:blipFill>
          <p:spPr>
            <a:xfrm>
              <a:off x="4789804" y="4756748"/>
              <a:ext cx="1500187" cy="1619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6236" y="4593872"/>
              <a:ext cx="1552575" cy="381000"/>
            </a:xfrm>
            <a:prstGeom prst="rect">
              <a:avLst/>
            </a:prstGeom>
          </p:spPr>
        </p:pic>
      </p:grpSp>
      <p:pic>
        <p:nvPicPr>
          <p:cNvPr id="13" name="Picture 2" descr="Image result for bcit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33067" r="32934" b="32800"/>
          <a:stretch/>
        </p:blipFill>
        <p:spPr bwMode="auto">
          <a:xfrm>
            <a:off x="232292" y="133350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algn="ctr"/>
            <a:r>
              <a:rPr lang="en-CA" kern="0" dirty="0" smtClean="0"/>
              <a:t>AutoCAD</a:t>
            </a:r>
            <a:r>
              <a:rPr lang="en-CA" kern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CA" kern="0" dirty="0" smtClean="0"/>
              <a:t>Detective: </a:t>
            </a:r>
            <a:br>
              <a:rPr lang="en-CA" kern="0" dirty="0" smtClean="0"/>
            </a:br>
            <a:r>
              <a:rPr lang="en-CA" kern="0" dirty="0" smtClean="0"/>
              <a:t>Whose Line is it Anyway</a:t>
            </a:r>
            <a:endParaRPr lang="en-CA" kern="0" baseline="30000" dirty="0"/>
          </a:p>
        </p:txBody>
      </p:sp>
      <p:sp>
        <p:nvSpPr>
          <p:cNvPr id="16" name="Rectangle 15"/>
          <p:cNvSpPr/>
          <p:nvPr/>
        </p:nvSpPr>
        <p:spPr>
          <a:xfrm>
            <a:off x="3404043" y="1714500"/>
            <a:ext cx="1938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200" kern="0" dirty="0" smtClean="0"/>
              <a:t>About Me</a:t>
            </a:r>
            <a:endParaRPr lang="en-CA" sz="3200" dirty="0"/>
          </a:p>
        </p:txBody>
      </p:sp>
      <p:sp>
        <p:nvSpPr>
          <p:cNvPr id="3" name="Rectangle 2"/>
          <p:cNvSpPr/>
          <p:nvPr/>
        </p:nvSpPr>
        <p:spPr>
          <a:xfrm>
            <a:off x="2668625" y="2274351"/>
            <a:ext cx="6372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Education: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B.Sc</a:t>
            </a:r>
            <a:r>
              <a:rPr lang="en-US" dirty="0" smtClean="0"/>
              <a:t> (H) (UBC</a:t>
            </a:r>
            <a:r>
              <a:rPr lang="en-US" dirty="0"/>
              <a:t>) – Geological Oceanography </a:t>
            </a:r>
            <a:r>
              <a:rPr lang="en-US" dirty="0" smtClean="0"/>
              <a:t>(</a:t>
            </a:r>
            <a:r>
              <a:rPr lang="en-US" dirty="0"/>
              <a:t>1995) </a:t>
            </a:r>
          </a:p>
          <a:p>
            <a:r>
              <a:rPr lang="en-US" dirty="0" err="1" smtClean="0"/>
              <a:t>M.Sc.E</a:t>
            </a:r>
            <a:r>
              <a:rPr lang="en-US" dirty="0" smtClean="0"/>
              <a:t>   (UNB</a:t>
            </a:r>
            <a:r>
              <a:rPr lang="en-US" dirty="0"/>
              <a:t>) – GGE/Ocean Mapping 	(2000)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32292" y="2559761"/>
            <a:ext cx="8790919" cy="3199211"/>
            <a:chOff x="232292" y="2559761"/>
            <a:chExt cx="8790919" cy="319921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92" y="2559761"/>
              <a:ext cx="1799556" cy="319921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668625" y="3328111"/>
              <a:ext cx="635458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u="sng" dirty="0"/>
                <a:t>Industry (15+ years):</a:t>
              </a:r>
            </a:p>
            <a:p>
              <a:r>
                <a:rPr lang="en-US" dirty="0" smtClean="0"/>
                <a:t>	-</a:t>
              </a:r>
              <a:r>
                <a:rPr lang="en-US" dirty="0"/>
                <a:t>Geomatics Data Technician </a:t>
              </a:r>
            </a:p>
            <a:p>
              <a:r>
                <a:rPr lang="en-US" dirty="0" smtClean="0"/>
                <a:t>	-</a:t>
              </a:r>
              <a:r>
                <a:rPr lang="en-US" dirty="0" err="1"/>
                <a:t>Multibeam</a:t>
              </a:r>
              <a:r>
                <a:rPr lang="en-US" dirty="0"/>
                <a:t> &amp; Hydrographic Survey Consultant </a:t>
              </a:r>
            </a:p>
            <a:p>
              <a:r>
                <a:rPr lang="en-US" dirty="0" smtClean="0"/>
                <a:t>	-</a:t>
              </a:r>
              <a:r>
                <a:rPr lang="en-US" dirty="0"/>
                <a:t>Field Lead/Survey </a:t>
              </a:r>
              <a:r>
                <a:rPr lang="en-US" dirty="0" smtClean="0"/>
                <a:t>Manager</a:t>
              </a:r>
              <a:endParaRPr lang="en-US" dirty="0"/>
            </a:p>
            <a:p>
              <a:r>
                <a:rPr lang="en-US" dirty="0"/>
                <a:t>    </a:t>
              </a:r>
              <a:endParaRPr lang="en-US" dirty="0" smtClean="0"/>
            </a:p>
            <a:p>
              <a:r>
                <a:rPr lang="en-US" dirty="0" smtClean="0"/>
                <a:t>	-LiDAR System Integrator, Senior Geomatics Specialist</a:t>
              </a:r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668625" y="5260813"/>
            <a:ext cx="5570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FUGRO </a:t>
            </a:r>
            <a:r>
              <a:rPr lang="en-US" dirty="0"/>
              <a:t>Seafloor Surveys International</a:t>
            </a:r>
          </a:p>
          <a:p>
            <a:r>
              <a:rPr lang="en-US" dirty="0" err="1" smtClean="0"/>
              <a:t>OceansWest</a:t>
            </a:r>
            <a:r>
              <a:rPr lang="en-US" dirty="0" smtClean="0"/>
              <a:t> </a:t>
            </a:r>
            <a:r>
              <a:rPr lang="en-US" dirty="0"/>
              <a:t>Marine Consultants Inc</a:t>
            </a:r>
          </a:p>
          <a:p>
            <a:r>
              <a:rPr lang="en-US" dirty="0" smtClean="0"/>
              <a:t>Optimal Geomatics </a:t>
            </a:r>
            <a:r>
              <a:rPr lang="en-US" dirty="0"/>
              <a:t>(LiDAR)</a:t>
            </a:r>
            <a:endParaRPr lang="en-CA" dirty="0"/>
          </a:p>
          <a:p>
            <a:r>
              <a:rPr lang="en-US" dirty="0" err="1" smtClean="0"/>
              <a:t>GeoDigital</a:t>
            </a:r>
            <a:r>
              <a:rPr lang="en-US" dirty="0" smtClean="0"/>
              <a:t> International </a:t>
            </a:r>
            <a:r>
              <a:rPr lang="en-US" dirty="0"/>
              <a:t>(LiDAR</a:t>
            </a:r>
            <a:r>
              <a:rPr lang="en-US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328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66857" y="6125029"/>
            <a:ext cx="2177143" cy="732971"/>
            <a:chOff x="4661126" y="3874697"/>
            <a:chExt cx="3629025" cy="11849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b="22728"/>
            <a:stretch/>
          </p:blipFill>
          <p:spPr>
            <a:xfrm>
              <a:off x="4661126" y="3874697"/>
              <a:ext cx="3629025" cy="11849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7464" y="4542399"/>
              <a:ext cx="3104515" cy="4868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2059" t="61930" r="41484" b="25855"/>
            <a:stretch/>
          </p:blipFill>
          <p:spPr>
            <a:xfrm>
              <a:off x="4721632" y="4593872"/>
              <a:ext cx="1685926" cy="1873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58661" t="63276" b="26165"/>
            <a:stretch/>
          </p:blipFill>
          <p:spPr>
            <a:xfrm>
              <a:off x="4789804" y="4756748"/>
              <a:ext cx="1500187" cy="1619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6236" y="4593872"/>
              <a:ext cx="1552575" cy="381000"/>
            </a:xfrm>
            <a:prstGeom prst="rect">
              <a:avLst/>
            </a:prstGeom>
          </p:spPr>
        </p:pic>
      </p:grpSp>
      <p:pic>
        <p:nvPicPr>
          <p:cNvPr id="13" name="Picture 2" descr="Image result for bcit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33067" r="32934" b="32800"/>
          <a:stretch/>
        </p:blipFill>
        <p:spPr bwMode="auto">
          <a:xfrm>
            <a:off x="232292" y="133350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algn="ctr"/>
            <a:r>
              <a:rPr lang="en-CA" kern="0" dirty="0" smtClean="0"/>
              <a:t>AutoCAD</a:t>
            </a:r>
            <a:r>
              <a:rPr lang="en-CA" kern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CA" kern="0" dirty="0" smtClean="0"/>
              <a:t>Detective: </a:t>
            </a:r>
            <a:br>
              <a:rPr lang="en-CA" kern="0" dirty="0" smtClean="0"/>
            </a:br>
            <a:r>
              <a:rPr lang="en-CA" kern="0" dirty="0" smtClean="0"/>
              <a:t>Whose Line is it Anyway</a:t>
            </a:r>
            <a:endParaRPr lang="en-CA" kern="0" baseline="30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5604" t="13744" r="55145" b="6361"/>
          <a:stretch/>
        </p:blipFill>
        <p:spPr>
          <a:xfrm>
            <a:off x="893721" y="1714500"/>
            <a:ext cx="3206161" cy="4254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1363" t="3614" r="2004" b="13422"/>
          <a:stretch/>
        </p:blipFill>
        <p:spPr>
          <a:xfrm>
            <a:off x="4292163" y="2509095"/>
            <a:ext cx="4659556" cy="22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-371475" y="1613611"/>
            <a:ext cx="10023475" cy="5639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" name="Group 6"/>
          <p:cNvGrpSpPr/>
          <p:nvPr/>
        </p:nvGrpSpPr>
        <p:grpSpPr>
          <a:xfrm>
            <a:off x="6966857" y="6125029"/>
            <a:ext cx="2177143" cy="732971"/>
            <a:chOff x="4661126" y="3874697"/>
            <a:chExt cx="3629025" cy="11849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b="22728"/>
            <a:stretch/>
          </p:blipFill>
          <p:spPr>
            <a:xfrm>
              <a:off x="4661126" y="3874697"/>
              <a:ext cx="3629025" cy="11849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7464" y="4542399"/>
              <a:ext cx="3104515" cy="4868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2059" t="61930" r="41484" b="25855"/>
            <a:stretch/>
          </p:blipFill>
          <p:spPr>
            <a:xfrm>
              <a:off x="4721632" y="4593872"/>
              <a:ext cx="1685926" cy="1873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58661" t="63276" b="26165"/>
            <a:stretch/>
          </p:blipFill>
          <p:spPr>
            <a:xfrm>
              <a:off x="4789804" y="4756748"/>
              <a:ext cx="1500187" cy="1619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6236" y="4593872"/>
              <a:ext cx="1552575" cy="381000"/>
            </a:xfrm>
            <a:prstGeom prst="rect">
              <a:avLst/>
            </a:prstGeom>
          </p:spPr>
        </p:pic>
      </p:grpSp>
      <p:pic>
        <p:nvPicPr>
          <p:cNvPr id="13" name="Picture 2" descr="Image result for bcit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33067" r="32934" b="32800"/>
          <a:stretch/>
        </p:blipFill>
        <p:spPr bwMode="auto">
          <a:xfrm>
            <a:off x="232292" y="133350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algn="ctr"/>
            <a:r>
              <a:rPr lang="en-CA" kern="0" dirty="0" smtClean="0"/>
              <a:t>AutoCAD</a:t>
            </a:r>
            <a:r>
              <a:rPr lang="en-CA" kern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CA" kern="0" dirty="0" smtClean="0"/>
              <a:t>Detective: </a:t>
            </a:r>
            <a:br>
              <a:rPr lang="en-CA" kern="0" dirty="0" smtClean="0"/>
            </a:br>
            <a:r>
              <a:rPr lang="en-CA" kern="0" dirty="0" smtClean="0"/>
              <a:t>Whose Line is it Anyway</a:t>
            </a:r>
            <a:endParaRPr lang="en-CA" kern="0" baseline="30000" dirty="0"/>
          </a:p>
        </p:txBody>
      </p:sp>
      <p:sp>
        <p:nvSpPr>
          <p:cNvPr id="16" name="Rectangle 15"/>
          <p:cNvSpPr/>
          <p:nvPr/>
        </p:nvSpPr>
        <p:spPr>
          <a:xfrm>
            <a:off x="2988874" y="3504266"/>
            <a:ext cx="31662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4800" kern="0" dirty="0" smtClean="0"/>
              <a:t>Thank You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56182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66857" y="6125029"/>
            <a:ext cx="2177143" cy="732971"/>
            <a:chOff x="4661126" y="3874697"/>
            <a:chExt cx="3629025" cy="11849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b="22728"/>
            <a:stretch/>
          </p:blipFill>
          <p:spPr>
            <a:xfrm>
              <a:off x="4661126" y="3874697"/>
              <a:ext cx="3629025" cy="11849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7464" y="4542399"/>
              <a:ext cx="3104515" cy="4868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2059" t="61930" r="41484" b="25855"/>
            <a:stretch/>
          </p:blipFill>
          <p:spPr>
            <a:xfrm>
              <a:off x="4721632" y="4593872"/>
              <a:ext cx="1685926" cy="1873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58661" t="63276" b="26165"/>
            <a:stretch/>
          </p:blipFill>
          <p:spPr>
            <a:xfrm>
              <a:off x="4789804" y="4756748"/>
              <a:ext cx="1500187" cy="1619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6236" y="4593872"/>
              <a:ext cx="1552575" cy="381000"/>
            </a:xfrm>
            <a:prstGeom prst="rect">
              <a:avLst/>
            </a:prstGeom>
          </p:spPr>
        </p:pic>
      </p:grpSp>
      <p:pic>
        <p:nvPicPr>
          <p:cNvPr id="13" name="Picture 2" descr="Image result for bcit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33067" r="32934" b="32800"/>
          <a:stretch/>
        </p:blipFill>
        <p:spPr bwMode="auto">
          <a:xfrm>
            <a:off x="232292" y="133350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algn="ctr"/>
            <a:r>
              <a:rPr lang="en-CA" kern="0" dirty="0" smtClean="0"/>
              <a:t>AutoCAD</a:t>
            </a:r>
            <a:r>
              <a:rPr lang="en-CA" kern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CA" kern="0" dirty="0" smtClean="0"/>
              <a:t>Detective: </a:t>
            </a:r>
            <a:br>
              <a:rPr lang="en-CA" kern="0" dirty="0" smtClean="0"/>
            </a:br>
            <a:r>
              <a:rPr lang="en-CA" kern="0" dirty="0" smtClean="0"/>
              <a:t>Whose Line is it Anyway</a:t>
            </a:r>
            <a:endParaRPr lang="en-CA" kern="0" baseline="30000" dirty="0"/>
          </a:p>
        </p:txBody>
      </p:sp>
      <p:sp>
        <p:nvSpPr>
          <p:cNvPr id="16" name="Rectangle 15"/>
          <p:cNvSpPr/>
          <p:nvPr/>
        </p:nvSpPr>
        <p:spPr>
          <a:xfrm>
            <a:off x="3404043" y="1714500"/>
            <a:ext cx="1938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200" kern="0" dirty="0" smtClean="0"/>
              <a:t>About Me</a:t>
            </a:r>
            <a:endParaRPr lang="en-CA" sz="3200" dirty="0"/>
          </a:p>
        </p:txBody>
      </p:sp>
      <p:sp>
        <p:nvSpPr>
          <p:cNvPr id="3" name="Rectangle 2"/>
          <p:cNvSpPr/>
          <p:nvPr/>
        </p:nvSpPr>
        <p:spPr>
          <a:xfrm>
            <a:off x="2973425" y="2394525"/>
            <a:ext cx="5335688" cy="376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Teaching Disciplines with BCIT Geomatics Dept.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404043" y="2744121"/>
            <a:ext cx="5335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Earth/Ocean Sciences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04043" y="3066543"/>
            <a:ext cx="5335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AutoCAD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04043" y="3403832"/>
            <a:ext cx="5335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Remote Sensing Disciplines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42300" y="3733372"/>
            <a:ext cx="5335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Hydrography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49627" y="4058305"/>
            <a:ext cx="5335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LiDAR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42300" y="4401612"/>
            <a:ext cx="5335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Photogrammetry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42300" y="4784850"/>
            <a:ext cx="5335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HDS – TLS Scanning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32292" y="2858223"/>
            <a:ext cx="8325204" cy="3280897"/>
            <a:chOff x="232292" y="2858223"/>
            <a:chExt cx="8325204" cy="32808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2292" y="2858223"/>
              <a:ext cx="2513113" cy="240016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3221808" y="5215790"/>
              <a:ext cx="533568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POINT CLOUD DISCIPLINES</a:t>
              </a:r>
            </a:p>
            <a:p>
              <a:r>
                <a:rPr lang="en-US" dirty="0" smtClean="0"/>
                <a:t>	- BCIT Geomatics Diploma</a:t>
              </a:r>
            </a:p>
            <a:p>
              <a:r>
                <a:rPr lang="en-US" dirty="0" smtClean="0"/>
                <a:t>	- BCIT Geomatics Degree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76540" y="1629176"/>
            <a:ext cx="8790919" cy="4462247"/>
            <a:chOff x="695325" y="914399"/>
            <a:chExt cx="7753350" cy="5341005"/>
          </a:xfrm>
        </p:grpSpPr>
        <p:grpSp>
          <p:nvGrpSpPr>
            <p:cNvPr id="90" name="Group 89"/>
            <p:cNvGrpSpPr/>
            <p:nvPr/>
          </p:nvGrpSpPr>
          <p:grpSpPr>
            <a:xfrm>
              <a:off x="695325" y="914399"/>
              <a:ext cx="7753350" cy="5341005"/>
              <a:chOff x="695325" y="914399"/>
              <a:chExt cx="7753350" cy="5341005"/>
            </a:xfrm>
          </p:grpSpPr>
          <p:pic>
            <p:nvPicPr>
              <p:cNvPr id="105" name="Picture 2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1"/>
              <a:stretch/>
            </p:blipFill>
            <p:spPr bwMode="auto">
              <a:xfrm>
                <a:off x="695325" y="914399"/>
                <a:ext cx="7753350" cy="5341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6" name="Picture 4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644"/>
              <a:stretch/>
            </p:blipFill>
            <p:spPr bwMode="auto">
              <a:xfrm>
                <a:off x="8157469" y="914400"/>
                <a:ext cx="291206" cy="22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1" name="5-Point Star 90"/>
            <p:cNvSpPr/>
            <p:nvPr/>
          </p:nvSpPr>
          <p:spPr>
            <a:xfrm flipH="1">
              <a:off x="1541778" y="2559842"/>
              <a:ext cx="112395" cy="95251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5-Point Star 91"/>
            <p:cNvSpPr/>
            <p:nvPr/>
          </p:nvSpPr>
          <p:spPr>
            <a:xfrm flipH="1">
              <a:off x="1587497" y="2927350"/>
              <a:ext cx="133352" cy="120650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5-Point Star 92"/>
            <p:cNvSpPr/>
            <p:nvPr/>
          </p:nvSpPr>
          <p:spPr>
            <a:xfrm flipH="1">
              <a:off x="2439982" y="3124200"/>
              <a:ext cx="120652" cy="104775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5-Point Star 93"/>
            <p:cNvSpPr/>
            <p:nvPr/>
          </p:nvSpPr>
          <p:spPr>
            <a:xfrm flipH="1">
              <a:off x="2447922" y="3327400"/>
              <a:ext cx="142877" cy="101600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5-Point Star 94"/>
            <p:cNvSpPr/>
            <p:nvPr/>
          </p:nvSpPr>
          <p:spPr>
            <a:xfrm flipH="1">
              <a:off x="2057400" y="4495800"/>
              <a:ext cx="112395" cy="95251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5-Point Star 95"/>
            <p:cNvSpPr/>
            <p:nvPr/>
          </p:nvSpPr>
          <p:spPr>
            <a:xfrm flipH="1">
              <a:off x="914400" y="3048000"/>
              <a:ext cx="112395" cy="95251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5-Point Star 96"/>
            <p:cNvSpPr/>
            <p:nvPr/>
          </p:nvSpPr>
          <p:spPr>
            <a:xfrm flipH="1">
              <a:off x="1429383" y="2384416"/>
              <a:ext cx="112395" cy="95251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5-Point Star 97"/>
            <p:cNvSpPr/>
            <p:nvPr/>
          </p:nvSpPr>
          <p:spPr>
            <a:xfrm flipH="1">
              <a:off x="1731958" y="2338383"/>
              <a:ext cx="112395" cy="95251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5-Point Star 98"/>
            <p:cNvSpPr/>
            <p:nvPr/>
          </p:nvSpPr>
          <p:spPr>
            <a:xfrm flipH="1">
              <a:off x="1551933" y="2149466"/>
              <a:ext cx="112395" cy="95251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5-Point Star 99"/>
            <p:cNvSpPr/>
            <p:nvPr/>
          </p:nvSpPr>
          <p:spPr>
            <a:xfrm flipH="1">
              <a:off x="1712908" y="2195508"/>
              <a:ext cx="112395" cy="95251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5-Point Star 100"/>
            <p:cNvSpPr/>
            <p:nvPr/>
          </p:nvSpPr>
          <p:spPr>
            <a:xfrm flipH="1">
              <a:off x="2674933" y="2614608"/>
              <a:ext cx="112395" cy="95251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2" name="5-Point Star 101"/>
            <p:cNvSpPr/>
            <p:nvPr/>
          </p:nvSpPr>
          <p:spPr>
            <a:xfrm flipH="1">
              <a:off x="2903533" y="2767008"/>
              <a:ext cx="112395" cy="95251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" name="5-Point Star 102"/>
            <p:cNvSpPr/>
            <p:nvPr/>
          </p:nvSpPr>
          <p:spPr>
            <a:xfrm flipH="1">
              <a:off x="3581400" y="3505200"/>
              <a:ext cx="112395" cy="95251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2959730" y="2618575"/>
              <a:ext cx="885194" cy="135733"/>
            </a:xfrm>
            <a:custGeom>
              <a:avLst/>
              <a:gdLst>
                <a:gd name="connsiteX0" fmla="*/ 0 w 1006475"/>
                <a:gd name="connsiteY0" fmla="*/ 250825 h 250825"/>
                <a:gd name="connsiteX1" fmla="*/ 15875 w 1006475"/>
                <a:gd name="connsiteY1" fmla="*/ 241300 h 250825"/>
                <a:gd name="connsiteX2" fmla="*/ 25400 w 1006475"/>
                <a:gd name="connsiteY2" fmla="*/ 234950 h 250825"/>
                <a:gd name="connsiteX3" fmla="*/ 38100 w 1006475"/>
                <a:gd name="connsiteY3" fmla="*/ 231775 h 250825"/>
                <a:gd name="connsiteX4" fmla="*/ 50800 w 1006475"/>
                <a:gd name="connsiteY4" fmla="*/ 225425 h 250825"/>
                <a:gd name="connsiteX5" fmla="*/ 63500 w 1006475"/>
                <a:gd name="connsiteY5" fmla="*/ 222250 h 250825"/>
                <a:gd name="connsiteX6" fmla="*/ 95250 w 1006475"/>
                <a:gd name="connsiteY6" fmla="*/ 215900 h 250825"/>
                <a:gd name="connsiteX7" fmla="*/ 117475 w 1006475"/>
                <a:gd name="connsiteY7" fmla="*/ 206375 h 250825"/>
                <a:gd name="connsiteX8" fmla="*/ 130175 w 1006475"/>
                <a:gd name="connsiteY8" fmla="*/ 200025 h 250825"/>
                <a:gd name="connsiteX9" fmla="*/ 161925 w 1006475"/>
                <a:gd name="connsiteY9" fmla="*/ 190500 h 250825"/>
                <a:gd name="connsiteX10" fmla="*/ 180975 w 1006475"/>
                <a:gd name="connsiteY10" fmla="*/ 184150 h 250825"/>
                <a:gd name="connsiteX11" fmla="*/ 190500 w 1006475"/>
                <a:gd name="connsiteY11" fmla="*/ 180975 h 250825"/>
                <a:gd name="connsiteX12" fmla="*/ 203200 w 1006475"/>
                <a:gd name="connsiteY12" fmla="*/ 174625 h 250825"/>
                <a:gd name="connsiteX13" fmla="*/ 234950 w 1006475"/>
                <a:gd name="connsiteY13" fmla="*/ 165100 h 250825"/>
                <a:gd name="connsiteX14" fmla="*/ 250825 w 1006475"/>
                <a:gd name="connsiteY14" fmla="*/ 161925 h 250825"/>
                <a:gd name="connsiteX15" fmla="*/ 260350 w 1006475"/>
                <a:gd name="connsiteY15" fmla="*/ 155575 h 250825"/>
                <a:gd name="connsiteX16" fmla="*/ 288925 w 1006475"/>
                <a:gd name="connsiteY16" fmla="*/ 149225 h 250825"/>
                <a:gd name="connsiteX17" fmla="*/ 307975 w 1006475"/>
                <a:gd name="connsiteY17" fmla="*/ 142875 h 250825"/>
                <a:gd name="connsiteX18" fmla="*/ 336550 w 1006475"/>
                <a:gd name="connsiteY18" fmla="*/ 136525 h 250825"/>
                <a:gd name="connsiteX19" fmla="*/ 346075 w 1006475"/>
                <a:gd name="connsiteY19" fmla="*/ 133350 h 250825"/>
                <a:gd name="connsiteX20" fmla="*/ 355600 w 1006475"/>
                <a:gd name="connsiteY20" fmla="*/ 127000 h 250825"/>
                <a:gd name="connsiteX21" fmla="*/ 371475 w 1006475"/>
                <a:gd name="connsiteY21" fmla="*/ 123825 h 250825"/>
                <a:gd name="connsiteX22" fmla="*/ 384175 w 1006475"/>
                <a:gd name="connsiteY22" fmla="*/ 117475 h 250825"/>
                <a:gd name="connsiteX23" fmla="*/ 396875 w 1006475"/>
                <a:gd name="connsiteY23" fmla="*/ 114300 h 250825"/>
                <a:gd name="connsiteX24" fmla="*/ 422275 w 1006475"/>
                <a:gd name="connsiteY24" fmla="*/ 104775 h 250825"/>
                <a:gd name="connsiteX25" fmla="*/ 444500 w 1006475"/>
                <a:gd name="connsiteY25" fmla="*/ 92075 h 250825"/>
                <a:gd name="connsiteX26" fmla="*/ 466725 w 1006475"/>
                <a:gd name="connsiteY26" fmla="*/ 79375 h 250825"/>
                <a:gd name="connsiteX27" fmla="*/ 485775 w 1006475"/>
                <a:gd name="connsiteY27" fmla="*/ 73025 h 250825"/>
                <a:gd name="connsiteX28" fmla="*/ 495300 w 1006475"/>
                <a:gd name="connsiteY28" fmla="*/ 69850 h 250825"/>
                <a:gd name="connsiteX29" fmla="*/ 527050 w 1006475"/>
                <a:gd name="connsiteY29" fmla="*/ 57150 h 250825"/>
                <a:gd name="connsiteX30" fmla="*/ 542925 w 1006475"/>
                <a:gd name="connsiteY30" fmla="*/ 53975 h 250825"/>
                <a:gd name="connsiteX31" fmla="*/ 555625 w 1006475"/>
                <a:gd name="connsiteY31" fmla="*/ 50800 h 250825"/>
                <a:gd name="connsiteX32" fmla="*/ 619125 w 1006475"/>
                <a:gd name="connsiteY32" fmla="*/ 44450 h 250825"/>
                <a:gd name="connsiteX33" fmla="*/ 663575 w 1006475"/>
                <a:gd name="connsiteY33" fmla="*/ 38100 h 250825"/>
                <a:gd name="connsiteX34" fmla="*/ 688975 w 1006475"/>
                <a:gd name="connsiteY34" fmla="*/ 34925 h 250825"/>
                <a:gd name="connsiteX35" fmla="*/ 720725 w 1006475"/>
                <a:gd name="connsiteY35" fmla="*/ 31750 h 250825"/>
                <a:gd name="connsiteX36" fmla="*/ 771525 w 1006475"/>
                <a:gd name="connsiteY36" fmla="*/ 25400 h 250825"/>
                <a:gd name="connsiteX37" fmla="*/ 850900 w 1006475"/>
                <a:gd name="connsiteY37" fmla="*/ 22225 h 250825"/>
                <a:gd name="connsiteX38" fmla="*/ 923925 w 1006475"/>
                <a:gd name="connsiteY38" fmla="*/ 12700 h 250825"/>
                <a:gd name="connsiteX39" fmla="*/ 949325 w 1006475"/>
                <a:gd name="connsiteY39" fmla="*/ 6350 h 250825"/>
                <a:gd name="connsiteX40" fmla="*/ 958850 w 1006475"/>
                <a:gd name="connsiteY40" fmla="*/ 3175 h 250825"/>
                <a:gd name="connsiteX41" fmla="*/ 1006475 w 1006475"/>
                <a:gd name="connsiteY4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06475" h="250825">
                  <a:moveTo>
                    <a:pt x="0" y="250825"/>
                  </a:moveTo>
                  <a:cubicBezTo>
                    <a:pt x="5292" y="247650"/>
                    <a:pt x="10642" y="244571"/>
                    <a:pt x="15875" y="241300"/>
                  </a:cubicBezTo>
                  <a:cubicBezTo>
                    <a:pt x="19111" y="239278"/>
                    <a:pt x="21893" y="236453"/>
                    <a:pt x="25400" y="234950"/>
                  </a:cubicBezTo>
                  <a:cubicBezTo>
                    <a:pt x="29411" y="233231"/>
                    <a:pt x="34014" y="233307"/>
                    <a:pt x="38100" y="231775"/>
                  </a:cubicBezTo>
                  <a:cubicBezTo>
                    <a:pt x="42532" y="230113"/>
                    <a:pt x="46368" y="227087"/>
                    <a:pt x="50800" y="225425"/>
                  </a:cubicBezTo>
                  <a:cubicBezTo>
                    <a:pt x="54886" y="223893"/>
                    <a:pt x="59304" y="223449"/>
                    <a:pt x="63500" y="222250"/>
                  </a:cubicBezTo>
                  <a:cubicBezTo>
                    <a:pt x="85666" y="215917"/>
                    <a:pt x="57321" y="221318"/>
                    <a:pt x="95250" y="215900"/>
                  </a:cubicBezTo>
                  <a:cubicBezTo>
                    <a:pt x="114553" y="203031"/>
                    <a:pt x="94044" y="215162"/>
                    <a:pt x="117475" y="206375"/>
                  </a:cubicBezTo>
                  <a:cubicBezTo>
                    <a:pt x="121907" y="204713"/>
                    <a:pt x="125781" y="201783"/>
                    <a:pt x="130175" y="200025"/>
                  </a:cubicBezTo>
                  <a:cubicBezTo>
                    <a:pt x="152626" y="191045"/>
                    <a:pt x="143213" y="196114"/>
                    <a:pt x="161925" y="190500"/>
                  </a:cubicBezTo>
                  <a:cubicBezTo>
                    <a:pt x="168336" y="188577"/>
                    <a:pt x="174625" y="186267"/>
                    <a:pt x="180975" y="184150"/>
                  </a:cubicBezTo>
                  <a:cubicBezTo>
                    <a:pt x="184150" y="183092"/>
                    <a:pt x="187507" y="182472"/>
                    <a:pt x="190500" y="180975"/>
                  </a:cubicBezTo>
                  <a:cubicBezTo>
                    <a:pt x="194733" y="178858"/>
                    <a:pt x="198806" y="176383"/>
                    <a:pt x="203200" y="174625"/>
                  </a:cubicBezTo>
                  <a:cubicBezTo>
                    <a:pt x="213093" y="170668"/>
                    <a:pt x="224425" y="167439"/>
                    <a:pt x="234950" y="165100"/>
                  </a:cubicBezTo>
                  <a:cubicBezTo>
                    <a:pt x="240218" y="163929"/>
                    <a:pt x="245533" y="162983"/>
                    <a:pt x="250825" y="161925"/>
                  </a:cubicBezTo>
                  <a:cubicBezTo>
                    <a:pt x="254000" y="159808"/>
                    <a:pt x="256843" y="157078"/>
                    <a:pt x="260350" y="155575"/>
                  </a:cubicBezTo>
                  <a:cubicBezTo>
                    <a:pt x="265340" y="153437"/>
                    <a:pt x="284781" y="150355"/>
                    <a:pt x="288925" y="149225"/>
                  </a:cubicBezTo>
                  <a:cubicBezTo>
                    <a:pt x="295383" y="147464"/>
                    <a:pt x="301411" y="144188"/>
                    <a:pt x="307975" y="142875"/>
                  </a:cubicBezTo>
                  <a:cubicBezTo>
                    <a:pt x="318887" y="140693"/>
                    <a:pt x="326088" y="139514"/>
                    <a:pt x="336550" y="136525"/>
                  </a:cubicBezTo>
                  <a:cubicBezTo>
                    <a:pt x="339768" y="135606"/>
                    <a:pt x="343082" y="134847"/>
                    <a:pt x="346075" y="133350"/>
                  </a:cubicBezTo>
                  <a:cubicBezTo>
                    <a:pt x="349488" y="131643"/>
                    <a:pt x="352027" y="128340"/>
                    <a:pt x="355600" y="127000"/>
                  </a:cubicBezTo>
                  <a:cubicBezTo>
                    <a:pt x="360653" y="125105"/>
                    <a:pt x="366183" y="124883"/>
                    <a:pt x="371475" y="123825"/>
                  </a:cubicBezTo>
                  <a:cubicBezTo>
                    <a:pt x="375708" y="121708"/>
                    <a:pt x="379743" y="119137"/>
                    <a:pt x="384175" y="117475"/>
                  </a:cubicBezTo>
                  <a:cubicBezTo>
                    <a:pt x="388261" y="115943"/>
                    <a:pt x="392864" y="116019"/>
                    <a:pt x="396875" y="114300"/>
                  </a:cubicBezTo>
                  <a:cubicBezTo>
                    <a:pt x="425489" y="102037"/>
                    <a:pt x="382012" y="112828"/>
                    <a:pt x="422275" y="104775"/>
                  </a:cubicBezTo>
                  <a:cubicBezTo>
                    <a:pt x="452984" y="81743"/>
                    <a:pt x="420258" y="104196"/>
                    <a:pt x="444500" y="92075"/>
                  </a:cubicBezTo>
                  <a:cubicBezTo>
                    <a:pt x="467411" y="80620"/>
                    <a:pt x="438893" y="90508"/>
                    <a:pt x="466725" y="79375"/>
                  </a:cubicBezTo>
                  <a:cubicBezTo>
                    <a:pt x="472940" y="76889"/>
                    <a:pt x="479425" y="75142"/>
                    <a:pt x="485775" y="73025"/>
                  </a:cubicBezTo>
                  <a:cubicBezTo>
                    <a:pt x="488950" y="71967"/>
                    <a:pt x="492307" y="71347"/>
                    <a:pt x="495300" y="69850"/>
                  </a:cubicBezTo>
                  <a:cubicBezTo>
                    <a:pt x="506589" y="64206"/>
                    <a:pt x="513972" y="59766"/>
                    <a:pt x="527050" y="57150"/>
                  </a:cubicBezTo>
                  <a:cubicBezTo>
                    <a:pt x="532342" y="56092"/>
                    <a:pt x="537657" y="55146"/>
                    <a:pt x="542925" y="53975"/>
                  </a:cubicBezTo>
                  <a:cubicBezTo>
                    <a:pt x="547185" y="53028"/>
                    <a:pt x="551332" y="51581"/>
                    <a:pt x="555625" y="50800"/>
                  </a:cubicBezTo>
                  <a:cubicBezTo>
                    <a:pt x="584517" y="45547"/>
                    <a:pt x="583284" y="48432"/>
                    <a:pt x="619125" y="44450"/>
                  </a:cubicBezTo>
                  <a:cubicBezTo>
                    <a:pt x="634001" y="42797"/>
                    <a:pt x="648723" y="39956"/>
                    <a:pt x="663575" y="38100"/>
                  </a:cubicBezTo>
                  <a:lnTo>
                    <a:pt x="688975" y="34925"/>
                  </a:lnTo>
                  <a:cubicBezTo>
                    <a:pt x="699546" y="33750"/>
                    <a:pt x="710162" y="32993"/>
                    <a:pt x="720725" y="31750"/>
                  </a:cubicBezTo>
                  <a:cubicBezTo>
                    <a:pt x="741032" y="29361"/>
                    <a:pt x="750119" y="26659"/>
                    <a:pt x="771525" y="25400"/>
                  </a:cubicBezTo>
                  <a:cubicBezTo>
                    <a:pt x="797959" y="23845"/>
                    <a:pt x="824442" y="23283"/>
                    <a:pt x="850900" y="22225"/>
                  </a:cubicBezTo>
                  <a:cubicBezTo>
                    <a:pt x="875044" y="20030"/>
                    <a:pt x="900291" y="18608"/>
                    <a:pt x="923925" y="12700"/>
                  </a:cubicBezTo>
                  <a:cubicBezTo>
                    <a:pt x="932392" y="10583"/>
                    <a:pt x="941046" y="9110"/>
                    <a:pt x="949325" y="6350"/>
                  </a:cubicBezTo>
                  <a:cubicBezTo>
                    <a:pt x="952500" y="5292"/>
                    <a:pt x="955526" y="3566"/>
                    <a:pt x="958850" y="3175"/>
                  </a:cubicBezTo>
                  <a:cubicBezTo>
                    <a:pt x="986478" y="-75"/>
                    <a:pt x="989719" y="0"/>
                    <a:pt x="1006475" y="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513486" y="3873290"/>
            <a:ext cx="5326698" cy="2655220"/>
            <a:chOff x="1705232" y="3518080"/>
            <a:chExt cx="5355953" cy="3329740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11577" y="3518080"/>
              <a:ext cx="5162172" cy="2706310"/>
            </a:xfrm>
            <a:prstGeom prst="rect">
              <a:avLst/>
            </a:prstGeom>
          </p:spPr>
        </p:pic>
        <p:sp>
          <p:nvSpPr>
            <p:cNvPr id="109" name="Rectangle 108"/>
            <p:cNvSpPr/>
            <p:nvPr/>
          </p:nvSpPr>
          <p:spPr>
            <a:xfrm>
              <a:off x="1705232" y="6324600"/>
              <a:ext cx="535595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smtClean="0">
                  <a:ln w="22225">
                    <a:solidFill>
                      <a:srgbClr val="FFC000"/>
                    </a:solidFill>
                    <a:prstDash val="solid"/>
                  </a:ln>
                  <a:solidFill>
                    <a:srgbClr val="FF0000"/>
                  </a:solidFill>
                </a:rPr>
                <a:t>Anyone up for a game of RISK</a:t>
              </a:r>
              <a:endParaRPr lang="en-US" sz="2800" b="1" cap="none" spc="0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53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Image result for bcit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33067" r="32934" b="32800"/>
          <a:stretch/>
        </p:blipFill>
        <p:spPr bwMode="auto">
          <a:xfrm>
            <a:off x="232292" y="133350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0"/>
            <a:ext cx="91440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algn="ctr"/>
            <a:r>
              <a:rPr lang="en-CA" kern="0" dirty="0" smtClean="0"/>
              <a:t>AutoCAD</a:t>
            </a:r>
            <a:r>
              <a:rPr lang="en-CA" kern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CA" kern="0" dirty="0" smtClean="0"/>
              <a:t>Detective: </a:t>
            </a:r>
            <a:br>
              <a:rPr lang="en-CA" kern="0" dirty="0" smtClean="0"/>
            </a:br>
            <a:r>
              <a:rPr lang="en-CA" kern="0" dirty="0" smtClean="0"/>
              <a:t>Whose Line is it Anyway</a:t>
            </a:r>
            <a:endParaRPr lang="en-CA" kern="0" baseline="30000" dirty="0"/>
          </a:p>
        </p:txBody>
      </p:sp>
      <p:cxnSp>
        <p:nvCxnSpPr>
          <p:cNvPr id="30" name="Straight Connector 29"/>
          <p:cNvCxnSpPr>
            <a:stCxn id="22" idx="0"/>
          </p:cNvCxnSpPr>
          <p:nvPr/>
        </p:nvCxnSpPr>
        <p:spPr>
          <a:xfrm>
            <a:off x="2353192" y="1613612"/>
            <a:ext cx="729880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3612"/>
            <a:ext cx="9144000" cy="5244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grpSp>
        <p:nvGrpSpPr>
          <p:cNvPr id="36" name="Group 14"/>
          <p:cNvGrpSpPr>
            <a:grpSpLocks/>
          </p:cNvGrpSpPr>
          <p:nvPr/>
        </p:nvGrpSpPr>
        <p:grpSpPr bwMode="auto">
          <a:xfrm rot="-941329">
            <a:off x="-9705" y="1901607"/>
            <a:ext cx="4311350" cy="2348912"/>
            <a:chOff x="-84702" y="2857311"/>
            <a:chExt cx="4311892" cy="1393517"/>
          </a:xfrm>
        </p:grpSpPr>
        <p:pic>
          <p:nvPicPr>
            <p:cNvPr id="3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702" y="2857311"/>
              <a:ext cx="4311892" cy="139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9"/>
            <p:cNvSpPr txBox="1">
              <a:spLocks noChangeArrowheads="1"/>
            </p:cNvSpPr>
            <p:nvPr/>
          </p:nvSpPr>
          <p:spPr bwMode="auto">
            <a:xfrm>
              <a:off x="777214" y="2939139"/>
              <a:ext cx="3169086" cy="1021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McMaster University: </a:t>
              </a:r>
              <a:br>
                <a:rPr lang="en-GB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GB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Cheating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Are we doing enough?</a:t>
              </a:r>
              <a:endParaRPr lang="en-GB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15"/>
          <p:cNvGrpSpPr>
            <a:grpSpLocks/>
          </p:cNvGrpSpPr>
          <p:nvPr/>
        </p:nvGrpSpPr>
        <p:grpSpPr bwMode="auto">
          <a:xfrm rot="909528">
            <a:off x="6158442" y="1872660"/>
            <a:ext cx="2507138" cy="1845437"/>
            <a:chOff x="6305932" y="384542"/>
            <a:chExt cx="2507244" cy="1846135"/>
          </a:xfrm>
        </p:grpSpPr>
        <p:pic>
          <p:nvPicPr>
            <p:cNvPr id="43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932" y="384542"/>
              <a:ext cx="2496035" cy="1846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7"/>
            <p:cNvSpPr txBox="1">
              <a:spLocks noChangeArrowheads="1"/>
            </p:cNvSpPr>
            <p:nvPr/>
          </p:nvSpPr>
          <p:spPr bwMode="auto">
            <a:xfrm>
              <a:off x="6323286" y="897696"/>
              <a:ext cx="2489890" cy="70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Students Disciplined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Harvard Scandal</a:t>
              </a:r>
              <a:endParaRPr lang="en-GB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33"/>
          <p:cNvGrpSpPr>
            <a:grpSpLocks/>
          </p:cNvGrpSpPr>
          <p:nvPr/>
        </p:nvGrpSpPr>
        <p:grpSpPr bwMode="auto">
          <a:xfrm>
            <a:off x="792359" y="3256667"/>
            <a:ext cx="7804150" cy="1858963"/>
            <a:chOff x="1251867" y="2479957"/>
            <a:chExt cx="6704509" cy="1597115"/>
          </a:xfrm>
        </p:grpSpPr>
        <p:pic>
          <p:nvPicPr>
            <p:cNvPr id="46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867" y="2479957"/>
              <a:ext cx="6704509" cy="1597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16"/>
            <p:cNvSpPr txBox="1">
              <a:spLocks noChangeArrowheads="1"/>
            </p:cNvSpPr>
            <p:nvPr/>
          </p:nvSpPr>
          <p:spPr bwMode="auto">
            <a:xfrm>
              <a:off x="1852735" y="2955874"/>
              <a:ext cx="5299744" cy="449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University Students are using “Contract Cheating</a:t>
              </a:r>
              <a:r>
                <a:rPr lang="en-GB" altLang="en-US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en-GB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28"/>
          <p:cNvGrpSpPr>
            <a:grpSpLocks/>
          </p:cNvGrpSpPr>
          <p:nvPr/>
        </p:nvGrpSpPr>
        <p:grpSpPr bwMode="auto">
          <a:xfrm rot="-559359">
            <a:off x="512640" y="4826860"/>
            <a:ext cx="3843336" cy="1633538"/>
            <a:chOff x="712023" y="4797152"/>
            <a:chExt cx="3843536" cy="1633731"/>
          </a:xfrm>
        </p:grpSpPr>
        <p:pic>
          <p:nvPicPr>
            <p:cNvPr id="4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12023" y="4797152"/>
              <a:ext cx="3843536" cy="1633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11"/>
            <p:cNvSpPr txBox="1">
              <a:spLocks noChangeArrowheads="1"/>
            </p:cNvSpPr>
            <p:nvPr/>
          </p:nvSpPr>
          <p:spPr bwMode="auto">
            <a:xfrm>
              <a:off x="1221775" y="5198464"/>
              <a:ext cx="2884273" cy="95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Cheating at UK </a:t>
              </a:r>
              <a:br>
                <a:rPr lang="en-GB" altLang="en-US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GB" altLang="en-US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Universities soars</a:t>
              </a:r>
              <a:endParaRPr lang="en-GB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29"/>
          <p:cNvGrpSpPr>
            <a:grpSpLocks/>
          </p:cNvGrpSpPr>
          <p:nvPr/>
        </p:nvGrpSpPr>
        <p:grpSpPr bwMode="auto">
          <a:xfrm rot="353313">
            <a:off x="3170304" y="4815270"/>
            <a:ext cx="6021235" cy="1012825"/>
            <a:chOff x="885142" y="926960"/>
            <a:chExt cx="6020582" cy="1011938"/>
          </a:xfrm>
        </p:grpSpPr>
        <p:pic>
          <p:nvPicPr>
            <p:cNvPr id="52" name="Picture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142" y="926960"/>
              <a:ext cx="6020582" cy="101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Box 31"/>
            <p:cNvSpPr txBox="1">
              <a:spLocks noChangeArrowheads="1"/>
            </p:cNvSpPr>
            <p:nvPr/>
          </p:nvSpPr>
          <p:spPr bwMode="auto">
            <a:xfrm>
              <a:off x="1385147" y="1203353"/>
              <a:ext cx="5234840" cy="36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Conrad Black expelled from UCC for selling exams</a:t>
              </a:r>
              <a:endParaRPr lang="en-GB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66857" y="6125029"/>
            <a:ext cx="2177143" cy="732971"/>
            <a:chOff x="4661126" y="3874697"/>
            <a:chExt cx="3629025" cy="118498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0"/>
            <a:srcRect b="22728"/>
            <a:stretch/>
          </p:blipFill>
          <p:spPr>
            <a:xfrm>
              <a:off x="4661126" y="3874697"/>
              <a:ext cx="3629025" cy="118498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17464" y="4542399"/>
              <a:ext cx="3104515" cy="48680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/>
            <a:srcRect l="12059" t="61930" r="41484" b="25855"/>
            <a:stretch/>
          </p:blipFill>
          <p:spPr>
            <a:xfrm>
              <a:off x="4721632" y="4593872"/>
              <a:ext cx="1685926" cy="18732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0"/>
            <a:srcRect l="58661" t="63276" b="26165"/>
            <a:stretch/>
          </p:blipFill>
          <p:spPr>
            <a:xfrm>
              <a:off x="4789804" y="4756748"/>
              <a:ext cx="1500187" cy="1619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536236" y="4593872"/>
              <a:ext cx="1552575" cy="381000"/>
            </a:xfrm>
            <a:prstGeom prst="rect">
              <a:avLst/>
            </a:prstGeom>
          </p:spPr>
        </p:pic>
      </p:grpSp>
      <p:grpSp>
        <p:nvGrpSpPr>
          <p:cNvPr id="34" name="Group 27"/>
          <p:cNvGrpSpPr>
            <a:grpSpLocks/>
          </p:cNvGrpSpPr>
          <p:nvPr/>
        </p:nvGrpSpPr>
        <p:grpSpPr bwMode="auto">
          <a:xfrm rot="890051">
            <a:off x="662799" y="1726317"/>
            <a:ext cx="7840329" cy="4785830"/>
            <a:chOff x="3505962" y="2832498"/>
            <a:chExt cx="7627616" cy="3575781"/>
          </a:xfrm>
        </p:grpSpPr>
        <p:pic>
          <p:nvPicPr>
            <p:cNvPr id="54" name="Picture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62982">
              <a:off x="3505962" y="2832498"/>
              <a:ext cx="7627616" cy="357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24"/>
            <p:cNvSpPr txBox="1">
              <a:spLocks noChangeArrowheads="1"/>
            </p:cNvSpPr>
            <p:nvPr/>
          </p:nvSpPr>
          <p:spPr bwMode="auto">
            <a:xfrm rot="20662982">
              <a:off x="4746172" y="3981272"/>
              <a:ext cx="5074558" cy="1569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GB" altLang="en-US" sz="4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PLAGIARISM in</a:t>
              </a:r>
              <a:br>
                <a:rPr lang="en-GB" altLang="en-US" sz="4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GB" altLang="en-US" sz="4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AutoCAD</a:t>
              </a:r>
              <a:r>
                <a:rPr lang="en-CA" sz="4800" kern="0" baseline="30000" dirty="0">
                  <a:solidFill>
                    <a:srgbClr val="000000"/>
                  </a:solidFill>
                  <a:cs typeface="Calibri" panose="020F0502020204030204" pitchFamily="34" charset="0"/>
                </a:rPr>
                <a:t> ©</a:t>
              </a:r>
              <a:endParaRPr lang="en-GB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66857" y="6125029"/>
            <a:ext cx="2177143" cy="732971"/>
            <a:chOff x="4661126" y="3874697"/>
            <a:chExt cx="3629025" cy="11849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b="22728"/>
            <a:stretch/>
          </p:blipFill>
          <p:spPr>
            <a:xfrm>
              <a:off x="4661126" y="3874697"/>
              <a:ext cx="3629025" cy="11849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7464" y="4542399"/>
              <a:ext cx="3104515" cy="4868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2059" t="61930" r="41484" b="25855"/>
            <a:stretch/>
          </p:blipFill>
          <p:spPr>
            <a:xfrm>
              <a:off x="4721632" y="4593872"/>
              <a:ext cx="1685926" cy="1873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58661" t="63276" b="26165"/>
            <a:stretch/>
          </p:blipFill>
          <p:spPr>
            <a:xfrm>
              <a:off x="4789804" y="4756748"/>
              <a:ext cx="1500187" cy="1619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6236" y="4593872"/>
              <a:ext cx="1552575" cy="381000"/>
            </a:xfrm>
            <a:prstGeom prst="rect">
              <a:avLst/>
            </a:prstGeom>
          </p:spPr>
        </p:pic>
      </p:grpSp>
      <p:pic>
        <p:nvPicPr>
          <p:cNvPr id="13" name="Picture 2" descr="Image result for bcit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33067" r="32934" b="32800"/>
          <a:stretch/>
        </p:blipFill>
        <p:spPr bwMode="auto">
          <a:xfrm>
            <a:off x="232292" y="133350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algn="ctr"/>
            <a:r>
              <a:rPr lang="en-CA" kern="0" dirty="0" smtClean="0"/>
              <a:t>AutoCAD</a:t>
            </a:r>
            <a:r>
              <a:rPr lang="en-CA" kern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CA" kern="0" dirty="0" smtClean="0"/>
              <a:t>Detective: </a:t>
            </a:r>
            <a:br>
              <a:rPr lang="en-CA" kern="0" dirty="0" smtClean="0"/>
            </a:br>
            <a:r>
              <a:rPr lang="en-CA" kern="0" dirty="0" smtClean="0"/>
              <a:t>Whose Line is it Anyway</a:t>
            </a:r>
            <a:endParaRPr lang="en-CA" kern="0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t="9383"/>
          <a:stretch/>
        </p:blipFill>
        <p:spPr>
          <a:xfrm>
            <a:off x="613682" y="1630763"/>
            <a:ext cx="7916636" cy="28144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624" y="4626672"/>
            <a:ext cx="9052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i="1" dirty="0" smtClean="0"/>
              <a:t>Plagiarism has become ingrained culture among university student around the world</a:t>
            </a:r>
            <a:endParaRPr lang="en-CA" i="1" dirty="0"/>
          </a:p>
        </p:txBody>
      </p:sp>
      <p:sp>
        <p:nvSpPr>
          <p:cNvPr id="17" name="Rectangle 16"/>
          <p:cNvSpPr/>
          <p:nvPr/>
        </p:nvSpPr>
        <p:spPr>
          <a:xfrm>
            <a:off x="598354" y="4989570"/>
            <a:ext cx="5483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Findings: Four Week Study Tracking 75 Students</a:t>
            </a:r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1382062" y="5373536"/>
            <a:ext cx="5538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25% of students plagiarized on every assignment</a:t>
            </a:r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1382062" y="5682596"/>
            <a:ext cx="6026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47% of students plagiarized on at least 1 assignment</a:t>
            </a:r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1382062" y="6018695"/>
            <a:ext cx="4782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Rates of plagiarism increased over course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484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66857" y="6125029"/>
            <a:ext cx="2177143" cy="732971"/>
            <a:chOff x="4661126" y="3874697"/>
            <a:chExt cx="3629025" cy="11849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b="22728"/>
            <a:stretch/>
          </p:blipFill>
          <p:spPr>
            <a:xfrm>
              <a:off x="4661126" y="3874697"/>
              <a:ext cx="3629025" cy="11849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7464" y="4542399"/>
              <a:ext cx="3104515" cy="4868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2059" t="61930" r="41484" b="25855"/>
            <a:stretch/>
          </p:blipFill>
          <p:spPr>
            <a:xfrm>
              <a:off x="4721632" y="4593872"/>
              <a:ext cx="1685926" cy="1873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58661" t="63276" b="26165"/>
            <a:stretch/>
          </p:blipFill>
          <p:spPr>
            <a:xfrm>
              <a:off x="4789804" y="4756748"/>
              <a:ext cx="1500187" cy="1619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6236" y="4593872"/>
              <a:ext cx="1552575" cy="381000"/>
            </a:xfrm>
            <a:prstGeom prst="rect">
              <a:avLst/>
            </a:prstGeom>
          </p:spPr>
        </p:pic>
      </p:grpSp>
      <p:pic>
        <p:nvPicPr>
          <p:cNvPr id="13" name="Picture 2" descr="Image result for bcit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33067" r="32934" b="32800"/>
          <a:stretch/>
        </p:blipFill>
        <p:spPr bwMode="auto">
          <a:xfrm>
            <a:off x="232292" y="133350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algn="ctr"/>
            <a:r>
              <a:rPr lang="en-CA" kern="0" dirty="0" smtClean="0"/>
              <a:t>AutoCAD</a:t>
            </a:r>
            <a:r>
              <a:rPr lang="en-CA" kern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CA" kern="0" dirty="0" smtClean="0"/>
              <a:t>Detective: </a:t>
            </a:r>
            <a:br>
              <a:rPr lang="en-CA" kern="0" dirty="0" smtClean="0"/>
            </a:br>
            <a:r>
              <a:rPr lang="en-CA" kern="0" dirty="0" smtClean="0"/>
              <a:t>Whose Line is it Anyway</a:t>
            </a:r>
            <a:endParaRPr lang="en-CA" kern="0" baseline="30000" dirty="0"/>
          </a:p>
        </p:txBody>
      </p:sp>
      <p:sp>
        <p:nvSpPr>
          <p:cNvPr id="15" name="Rectangle 14"/>
          <p:cNvSpPr/>
          <p:nvPr/>
        </p:nvSpPr>
        <p:spPr>
          <a:xfrm>
            <a:off x="1045092" y="1914009"/>
            <a:ext cx="5983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Plagiarism in software based classes difficult to detect</a:t>
            </a:r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1045092" y="2258057"/>
            <a:ext cx="6256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Easy to use softcopy and submit as their 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If similar learning outcome – how does one detect it!</a:t>
            </a:r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1112794" y="4806708"/>
            <a:ext cx="5885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DWG Audits   -   Particularly onerous in large classes</a:t>
            </a:r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1112793" y="5199341"/>
            <a:ext cx="7445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Appearance of ‘Lack of Monitoring’ / ‘Lack of Action’ feeds behaviour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12793" y="5682909"/>
            <a:ext cx="595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ONGOING + CONSISTENT Monitoring is CRUCIAL</a:t>
            </a:r>
            <a:endParaRPr lang="en-CA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2911788" y="6096841"/>
            <a:ext cx="2523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b="1" dirty="0" smtClean="0"/>
              <a:t>But HOW?</a:t>
            </a:r>
            <a:endParaRPr lang="en-CA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043114" y="1551487"/>
            <a:ext cx="3262091" cy="312191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195369" y="1521144"/>
            <a:ext cx="3262053" cy="318256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5758" y="5144215"/>
            <a:ext cx="724441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18" y="1610649"/>
            <a:ext cx="7463481" cy="348605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966857" y="6125029"/>
            <a:ext cx="2177143" cy="732971"/>
            <a:chOff x="4661126" y="3874697"/>
            <a:chExt cx="3629025" cy="11849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b="22728"/>
            <a:stretch/>
          </p:blipFill>
          <p:spPr>
            <a:xfrm>
              <a:off x="4661126" y="3874697"/>
              <a:ext cx="3629025" cy="11849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7464" y="4542399"/>
              <a:ext cx="3104515" cy="4868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12059" t="61930" r="41484" b="25855"/>
            <a:stretch/>
          </p:blipFill>
          <p:spPr>
            <a:xfrm>
              <a:off x="4721632" y="4593872"/>
              <a:ext cx="1685926" cy="1873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58661" t="63276" b="26165"/>
            <a:stretch/>
          </p:blipFill>
          <p:spPr>
            <a:xfrm>
              <a:off x="4789804" y="4756748"/>
              <a:ext cx="1500187" cy="1619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36236" y="4593872"/>
              <a:ext cx="1552575" cy="381000"/>
            </a:xfrm>
            <a:prstGeom prst="rect">
              <a:avLst/>
            </a:prstGeom>
          </p:spPr>
        </p:pic>
      </p:grpSp>
      <p:pic>
        <p:nvPicPr>
          <p:cNvPr id="13" name="Picture 2" descr="Image result for bcit log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33067" r="32934" b="32800"/>
          <a:stretch/>
        </p:blipFill>
        <p:spPr bwMode="auto">
          <a:xfrm>
            <a:off x="232292" y="133350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algn="ctr"/>
            <a:r>
              <a:rPr lang="en-CA" kern="0" dirty="0" smtClean="0"/>
              <a:t>AutoCAD</a:t>
            </a:r>
            <a:r>
              <a:rPr lang="en-CA" kern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CA" kern="0" dirty="0" smtClean="0"/>
              <a:t>Detective: </a:t>
            </a:r>
            <a:br>
              <a:rPr lang="en-CA" kern="0" dirty="0" smtClean="0"/>
            </a:br>
            <a:r>
              <a:rPr lang="en-CA" kern="0" dirty="0" smtClean="0"/>
              <a:t>Whose Line is it Anyway</a:t>
            </a:r>
            <a:endParaRPr lang="en-CA" kern="0" baseline="30000" dirty="0"/>
          </a:p>
        </p:txBody>
      </p:sp>
      <p:sp>
        <p:nvSpPr>
          <p:cNvPr id="21" name="Rectangle 20"/>
          <p:cNvSpPr/>
          <p:nvPr/>
        </p:nvSpPr>
        <p:spPr>
          <a:xfrm>
            <a:off x="867719" y="5082850"/>
            <a:ext cx="5070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TIME&gt;:  shows time when DWG file created. </a:t>
            </a:r>
            <a:endParaRPr lang="en-CA" dirty="0"/>
          </a:p>
        </p:txBody>
      </p:sp>
      <p:sp>
        <p:nvSpPr>
          <p:cNvPr id="22" name="Rectangle 21"/>
          <p:cNvSpPr/>
          <p:nvPr/>
        </p:nvSpPr>
        <p:spPr>
          <a:xfrm>
            <a:off x="867718" y="5435572"/>
            <a:ext cx="7603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Assumes impossible for students to create DWG at exactly same time</a:t>
            </a:r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867718" y="5794397"/>
            <a:ext cx="6731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Limited in SCOPE, does not negate BLOCK Import or XREFs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692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61" y="1613611"/>
            <a:ext cx="7748195" cy="447344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02192" y="1613611"/>
            <a:ext cx="7742464" cy="4473443"/>
            <a:chOff x="261936" y="139019"/>
            <a:chExt cx="8620125" cy="597081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b="41091"/>
            <a:stretch/>
          </p:blipFill>
          <p:spPr>
            <a:xfrm>
              <a:off x="261936" y="139019"/>
              <a:ext cx="8620125" cy="391092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t="68528"/>
            <a:stretch/>
          </p:blipFill>
          <p:spPr>
            <a:xfrm>
              <a:off x="261936" y="4020458"/>
              <a:ext cx="8620125" cy="208937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966857" y="6125029"/>
            <a:ext cx="2177143" cy="732971"/>
            <a:chOff x="4661126" y="3874697"/>
            <a:chExt cx="3629025" cy="11849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b="22728"/>
            <a:stretch/>
          </p:blipFill>
          <p:spPr>
            <a:xfrm>
              <a:off x="4661126" y="3874697"/>
              <a:ext cx="3629025" cy="11849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17464" y="4542399"/>
              <a:ext cx="3104515" cy="4868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12059" t="61930" r="41484" b="25855"/>
            <a:stretch/>
          </p:blipFill>
          <p:spPr>
            <a:xfrm>
              <a:off x="4721632" y="4593872"/>
              <a:ext cx="1685926" cy="1873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58661" t="63276" b="26165"/>
            <a:stretch/>
          </p:blipFill>
          <p:spPr>
            <a:xfrm>
              <a:off x="4789804" y="4756748"/>
              <a:ext cx="1500187" cy="1619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36236" y="4593872"/>
              <a:ext cx="1552575" cy="381000"/>
            </a:xfrm>
            <a:prstGeom prst="rect">
              <a:avLst/>
            </a:prstGeom>
          </p:spPr>
        </p:pic>
      </p:grpSp>
      <p:pic>
        <p:nvPicPr>
          <p:cNvPr id="13" name="Picture 2" descr="Image result for bcit log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33067" r="32934" b="32800"/>
          <a:stretch/>
        </p:blipFill>
        <p:spPr bwMode="auto">
          <a:xfrm>
            <a:off x="232292" y="133350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algn="ctr"/>
            <a:r>
              <a:rPr lang="en-CA" kern="0" dirty="0" smtClean="0"/>
              <a:t>AutoCAD</a:t>
            </a:r>
            <a:r>
              <a:rPr lang="en-CA" kern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CA" kern="0" dirty="0" smtClean="0"/>
              <a:t>Detective: </a:t>
            </a:r>
            <a:br>
              <a:rPr lang="en-CA" kern="0" dirty="0" smtClean="0"/>
            </a:br>
            <a:r>
              <a:rPr lang="en-CA" kern="0" dirty="0" smtClean="0"/>
              <a:t>Whose Line is it Anyway</a:t>
            </a:r>
            <a:endParaRPr lang="en-CA" kern="0" baseline="30000" dirty="0"/>
          </a:p>
        </p:txBody>
      </p:sp>
      <p:grpSp>
        <p:nvGrpSpPr>
          <p:cNvPr id="6" name="Group 5"/>
          <p:cNvGrpSpPr/>
          <p:nvPr/>
        </p:nvGrpSpPr>
        <p:grpSpPr>
          <a:xfrm>
            <a:off x="508000" y="3480375"/>
            <a:ext cx="8131010" cy="1779046"/>
            <a:chOff x="533400" y="3511802"/>
            <a:chExt cx="8131010" cy="177904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/>
            <a:srcRect l="-1311" t="-1" r="-1" b="-8104"/>
            <a:stretch/>
          </p:blipFill>
          <p:spPr>
            <a:xfrm>
              <a:off x="533400" y="3511802"/>
              <a:ext cx="8131010" cy="17790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62319" y="3874766"/>
              <a:ext cx="327008" cy="16676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5932" y="3948003"/>
              <a:ext cx="139891" cy="7671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35137" y="3948003"/>
              <a:ext cx="139891" cy="76714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 rot="20676514">
            <a:off x="5054597" y="4352049"/>
            <a:ext cx="25809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FAKE NEWS</a:t>
            </a:r>
            <a:endParaRPr lang="en-US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38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66857" y="6125029"/>
            <a:ext cx="2177143" cy="732971"/>
            <a:chOff x="4661126" y="3874697"/>
            <a:chExt cx="3629025" cy="11849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b="22728"/>
            <a:stretch/>
          </p:blipFill>
          <p:spPr>
            <a:xfrm>
              <a:off x="4661126" y="3874697"/>
              <a:ext cx="3629025" cy="11849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7464" y="4542399"/>
              <a:ext cx="3104515" cy="4868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2059" t="61930" r="41484" b="25855"/>
            <a:stretch/>
          </p:blipFill>
          <p:spPr>
            <a:xfrm>
              <a:off x="4721632" y="4593872"/>
              <a:ext cx="1685926" cy="1873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58661" t="63276" b="26165"/>
            <a:stretch/>
          </p:blipFill>
          <p:spPr>
            <a:xfrm>
              <a:off x="4789804" y="4756748"/>
              <a:ext cx="1500187" cy="1619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6236" y="4593872"/>
              <a:ext cx="1552575" cy="381000"/>
            </a:xfrm>
            <a:prstGeom prst="rect">
              <a:avLst/>
            </a:prstGeom>
          </p:spPr>
        </p:pic>
      </p:grpSp>
      <p:pic>
        <p:nvPicPr>
          <p:cNvPr id="13" name="Picture 2" descr="Image result for bcit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33067" r="32934" b="32800"/>
          <a:stretch/>
        </p:blipFill>
        <p:spPr bwMode="auto">
          <a:xfrm>
            <a:off x="232292" y="133350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857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1714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2571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3429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42862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51435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600075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685800" algn="l" defTabSz="30956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algn="ctr"/>
            <a:r>
              <a:rPr lang="en-CA" kern="0" dirty="0" smtClean="0"/>
              <a:t>AutoCAD</a:t>
            </a:r>
            <a:r>
              <a:rPr lang="en-CA" kern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CA" kern="0" dirty="0" smtClean="0"/>
              <a:t>Detective: </a:t>
            </a:r>
            <a:br>
              <a:rPr lang="en-CA" kern="0" dirty="0" smtClean="0"/>
            </a:br>
            <a:r>
              <a:rPr lang="en-CA" kern="0" dirty="0" smtClean="0"/>
              <a:t>Whose Line is it Anyway</a:t>
            </a:r>
            <a:endParaRPr lang="en-CA" kern="0" baseline="30000" dirty="0"/>
          </a:p>
        </p:txBody>
      </p:sp>
      <p:pic>
        <p:nvPicPr>
          <p:cNvPr id="16" name="Picture 2" descr="https://southernmarylandwoman.com/wp-content/uploads/2018/09/iStock-8136808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3" y="2044868"/>
            <a:ext cx="2966780" cy="171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9572" y="1613611"/>
            <a:ext cx="4782339" cy="25741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292" y="4443057"/>
            <a:ext cx="8648700" cy="15097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3300" y="5689600"/>
            <a:ext cx="5130800" cy="139700"/>
          </a:xfrm>
          <a:prstGeom prst="rect">
            <a:avLst/>
          </a:prstGeom>
          <a:solidFill>
            <a:srgbClr val="FFFF00">
              <a:alpha val="12000"/>
            </a:srgbClr>
          </a:solidFill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5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07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</TotalTime>
  <Words>679</Words>
  <Application>Microsoft Office PowerPoint</Application>
  <PresentationFormat>On-screen Show (4:3)</PresentationFormat>
  <Paragraphs>154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Britannic Bold</vt:lpstr>
      <vt:lpstr>Calibri</vt:lpstr>
      <vt:lpstr>Helvetica Neue</vt:lpstr>
      <vt:lpstr>Helvetica Neue Light</vt:lpstr>
      <vt:lpstr>Lucida Grande</vt:lpstr>
      <vt:lpstr>Times New Roman</vt:lpstr>
      <vt:lpstr>Wingdings</vt:lpstr>
      <vt:lpstr>Industrial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BCIT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Galway</dc:creator>
  <cp:lastModifiedBy>Sean Galway</cp:lastModifiedBy>
  <cp:revision>77</cp:revision>
  <dcterms:created xsi:type="dcterms:W3CDTF">2019-07-04T19:10:14Z</dcterms:created>
  <dcterms:modified xsi:type="dcterms:W3CDTF">2019-08-06T19:15:34Z</dcterms:modified>
</cp:coreProperties>
</file>